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 id="2147483717" r:id="rId2"/>
  </p:sldMasterIdLst>
  <p:sldIdLst>
    <p:sldId id="256" r:id="rId3"/>
    <p:sldId id="262" r:id="rId4"/>
    <p:sldId id="257" r:id="rId5"/>
    <p:sldId id="258" r:id="rId6"/>
    <p:sldId id="259" r:id="rId7"/>
    <p:sldId id="260" r:id="rId8"/>
    <p:sldId id="261" r:id="rId9"/>
    <p:sldId id="26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93" autoAdjust="0"/>
  </p:normalViewPr>
  <p:slideViewPr>
    <p:cSldViewPr>
      <p:cViewPr varScale="1">
        <p:scale>
          <a:sx n="66" d="100"/>
          <a:sy n="66" d="100"/>
        </p:scale>
        <p:origin x="-114" y="-29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p>
            </p:txBody>
          </p:sp>
        </p:grpSp>
      </p:grpSp>
      <p:sp>
        <p:nvSpPr>
          <p:cNvPr id="95243"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95244"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fld id="{60025056-3BC0-40D4-A7EE-2D920C0062C2}" type="datetimeFigureOut">
              <a:rPr lang="en-US"/>
              <a:pPr>
                <a:defRPr/>
              </a:pPr>
              <a:t>2/14/2012</a:t>
            </a:fld>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p:txBody>
          <a:bodyPr/>
          <a:lstStyle>
            <a:lvl1pPr>
              <a:defRPr/>
            </a:lvl1pPr>
          </a:lstStyle>
          <a:p>
            <a:pPr>
              <a:defRPr/>
            </a:pPr>
            <a:fld id="{FB920C90-90AA-485B-BCB0-642ADFE1364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fld id="{D13181F3-D834-4724-B4DF-C94B65BA5010}" type="datetimeFigureOut">
              <a:rPr lang="en-US"/>
              <a:pPr>
                <a:defRPr/>
              </a:pPr>
              <a:t>2/14/2012</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499E681-BB32-4734-BF21-AC5B45682DE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fld id="{AF30DE54-0E70-4953-AA7B-170E4358E972}" type="datetimeFigureOut">
              <a:rPr lang="en-US"/>
              <a:pPr>
                <a:defRPr/>
              </a:pPr>
              <a:t>2/14/2012</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0E32AB52-D01A-4EAD-82DD-A852DD718F1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6420639-3F75-425B-8CC1-22EF603ED3C2}" type="datetimeFigureOut">
              <a:rPr lang="en-US"/>
              <a:pPr/>
              <a:t>2/14/2012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DE0DB4-264E-44FD-A7A5-8C447B1B97F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045851-04FD-4EA0-B12C-20B36EA02E4D}" type="datetimeFigureOut">
              <a:rPr lang="en-US"/>
              <a:pPr/>
              <a:t>2/14/2012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40DF83-901C-43EF-8107-BB5E17D6479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4644CF12-DC30-4150-B513-8D7BF9A9D302}" type="datetimeFigureOut">
              <a:rPr lang="en-US"/>
              <a:pPr/>
              <a:t>2/14/2012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0C3C63-3A0E-4B73-A327-233B4A38DEE0}"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642AD3D8-4122-46F7-B4A0-B2137788FA30}" type="datetimeFigureOut">
              <a:rPr lang="en-US"/>
              <a:pPr/>
              <a:t>2/14/2012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D3ABC3-E7CE-4BC6-B921-EFDAD6196B44}"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72FC8A6B-6D51-4765-94C1-495FA8BB003B}" type="datetimeFigureOut">
              <a:rPr lang="en-US"/>
              <a:pPr/>
              <a:t>2/14/2012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3D1955C-805F-4B83-8FAD-D8CDCE2D0035}"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3F61FE6-9ABB-4171-8B0F-730F67DC5648}" type="datetimeFigureOut">
              <a:rPr lang="en-US"/>
              <a:pPr/>
              <a:t>2/14/2012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66022A8-8681-4271-A04E-EC81D259DA57}"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CDDC8C1-618C-40BB-9C12-485D2D3F52EC}" type="datetimeFigureOut">
              <a:rPr lang="en-US"/>
              <a:pPr/>
              <a:t>2/14/2012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3401A35-3E1A-4E3D-9CBB-79AA1BD6ADCD}"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DBDEC0C-5F8D-42E3-968B-BDA405782071}" type="datetimeFigureOut">
              <a:rPr lang="en-US"/>
              <a:pPr/>
              <a:t>2/14/2012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251B24-4C89-4189-82B8-D71FDDEFA9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fld id="{AAC0790E-31C2-4F4D-83C7-1742648C078B}" type="datetimeFigureOut">
              <a:rPr lang="en-US"/>
              <a:pPr>
                <a:defRPr/>
              </a:pPr>
              <a:t>2/14/2012</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C65F4FC-DC84-4F31-8A56-D6D08C1357B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9B571BF9-9F76-44AC-B3FF-3C56BD121338}" type="datetimeFigureOut">
              <a:rPr lang="en-US"/>
              <a:pPr/>
              <a:t>2/14/2012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A24857A-EAEB-4072-92AF-D6A57D4D2AA7}"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34A9A8D-E9B9-4FD4-8B78-E4B962ED1E36}" type="datetimeFigureOut">
              <a:rPr lang="en-US"/>
              <a:pPr/>
              <a:t>2/14/2012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D4145D-1509-4758-A957-E7F243ACC0B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1B73C8C-A35A-4BCC-86E2-07E1B4DB0CED}" type="datetimeFigureOut">
              <a:rPr lang="en-US"/>
              <a:pPr/>
              <a:t>2/14/2012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596099-2479-446E-8B75-51379A9577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fld id="{927A9395-B3ED-47F3-8F1B-19D6E69D7546}" type="datetimeFigureOut">
              <a:rPr lang="en-US"/>
              <a:pPr>
                <a:defRPr/>
              </a:pPr>
              <a:t>2/14/2012</a:t>
            </a:fld>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582337A-B3EA-4702-B31A-6176744CE87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fld id="{ED8DCC14-1016-4735-8BD9-3E027A5115DF}" type="datetimeFigureOut">
              <a:rPr lang="en-US"/>
              <a:pPr>
                <a:defRPr/>
              </a:pPr>
              <a:t>2/14/2012</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8CF182E-F346-4FE2-B040-9CE4EC543D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fld id="{60FD3BF6-EC82-4F3E-A413-5D2B29B2567A}" type="datetimeFigureOut">
              <a:rPr lang="en-US"/>
              <a:pPr>
                <a:defRPr/>
              </a:pPr>
              <a:t>2/14/2012</a:t>
            </a:fld>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B83136CA-9DEB-459A-86F1-41E1145201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fld id="{32215977-D52C-43EC-8CEF-E2CEC2AE0428}" type="datetimeFigureOut">
              <a:rPr lang="en-US"/>
              <a:pPr>
                <a:defRPr/>
              </a:pPr>
              <a:t>2/14/2012</a:t>
            </a:fld>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1A7C1DD1-159A-403C-AF84-7E329B64B94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D7A1E6BE-D594-4F7E-89A0-614A1F60DE15}" type="datetimeFigureOut">
              <a:rPr lang="en-US"/>
              <a:pPr>
                <a:defRPr/>
              </a:pPr>
              <a:t>2/14/2012</a:t>
            </a:fld>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0E37367C-61C9-4FE6-AD3D-B4EEE2B7F53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4F86C7CC-1909-4C23-9DDA-71CCF9619F5D}" type="datetimeFigureOut">
              <a:rPr lang="en-US"/>
              <a:pPr>
                <a:defRPr/>
              </a:pPr>
              <a:t>2/14/2012</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A3FAB72-B018-4C83-BA44-CCA6F64B8C2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fld id="{8B034182-3982-4458-A89D-0985FCA4D740}" type="datetimeFigureOut">
              <a:rPr lang="en-US"/>
              <a:pPr>
                <a:defRPr/>
              </a:pPr>
              <a:t>2/14/2012</a:t>
            </a:fld>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75AB251-C503-49E8-A208-8F3A6D3D22C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94211"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94213"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4214"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217"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395A41C9-4CC1-46E9-A7C9-1BCC61DD4B9E}" type="datetimeFigureOut">
              <a:rPr lang="en-US"/>
              <a:pPr>
                <a:defRPr/>
              </a:pPr>
              <a:t>2/14/2012</a:t>
            </a:fld>
            <a:endParaRPr lang="en-US"/>
          </a:p>
        </p:txBody>
      </p:sp>
      <p:sp>
        <p:nvSpPr>
          <p:cNvPr id="94218"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94219"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6F6578D-F2D8-45A2-BE26-AAA684346BB2}" type="slidenum">
              <a:rPr lang="en-US"/>
              <a:pPr>
                <a:defRPr/>
              </a:pPr>
              <a:t>‹#›</a:t>
            </a:fld>
            <a:endParaRPr lang="en-US"/>
          </a:p>
        </p:txBody>
      </p:sp>
      <p:sp>
        <p:nvSpPr>
          <p:cNvPr id="94220"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39"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A3C6EC30-FB24-46EB-9944-397BB5B51DBF}" type="datetimeFigureOut">
              <a:rPr lang="en-US"/>
              <a:pPr/>
              <a:t>2/14/2012</a:t>
            </a:fld>
            <a:endParaRPr lang="en-US"/>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CE6E07E-D611-42AF-BE9E-42F4FE58E95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3"/>
          <p:cNvSpPr>
            <a:spLocks noGrp="1"/>
          </p:cNvSpPr>
          <p:nvPr>
            <p:ph type="title" idx="4294967295"/>
          </p:nvPr>
        </p:nvSpPr>
        <p:spPr>
          <a:xfrm>
            <a:off x="927100" y="320675"/>
            <a:ext cx="7759700" cy="596900"/>
          </a:xfrm>
        </p:spPr>
        <p:txBody>
          <a:bodyPr/>
          <a:lstStyle/>
          <a:p>
            <a:pPr eaLnBrk="1" hangingPunct="1"/>
            <a:r>
              <a:rPr lang="en-US" sz="3800" smtClean="0"/>
              <a:t>Chapter 12 Section 2</a:t>
            </a:r>
          </a:p>
        </p:txBody>
      </p:sp>
      <p:sp>
        <p:nvSpPr>
          <p:cNvPr id="13314" name="Content Placeholder 4"/>
          <p:cNvSpPr>
            <a:spLocks noGrp="1"/>
          </p:cNvSpPr>
          <p:nvPr>
            <p:ph idx="4294967295"/>
          </p:nvPr>
        </p:nvSpPr>
        <p:spPr>
          <a:xfrm>
            <a:off x="457200" y="1066800"/>
            <a:ext cx="6019800" cy="5059363"/>
          </a:xfrm>
        </p:spPr>
        <p:txBody>
          <a:bodyPr/>
          <a:lstStyle/>
          <a:p>
            <a:pPr eaLnBrk="1" hangingPunct="1">
              <a:lnSpc>
                <a:spcPct val="80000"/>
              </a:lnSpc>
            </a:pPr>
            <a:r>
              <a:rPr lang="en-US" smtClean="0"/>
              <a:t>I.	President Harding (1921)</a:t>
            </a:r>
          </a:p>
          <a:p>
            <a:pPr eaLnBrk="1" hangingPunct="1">
              <a:lnSpc>
                <a:spcPct val="80000"/>
              </a:lnSpc>
            </a:pPr>
            <a:r>
              <a:rPr lang="en-US" smtClean="0"/>
              <a:t>His conservative stance on issues such as taxes, his campaign manager Harry Daugherty's 'make no enemies' strategy enabled Harding to become the compromise choice at the 1920 Republican National Convention.</a:t>
            </a:r>
          </a:p>
          <a:p>
            <a:pPr eaLnBrk="1" hangingPunct="1">
              <a:lnSpc>
                <a:spcPct val="80000"/>
              </a:lnSpc>
            </a:pPr>
            <a:r>
              <a:rPr lang="en-US" smtClean="0"/>
              <a:t> During his presidential campaign, in the aftermath of World War I; he promised a return to "normalcy"; an "America first" campaign that encouraged industrialization and a strong economy independent of foreign influence. </a:t>
            </a:r>
          </a:p>
          <a:p>
            <a:pPr eaLnBrk="1" hangingPunct="1">
              <a:lnSpc>
                <a:spcPct val="80000"/>
              </a:lnSpc>
            </a:pPr>
            <a:endParaRPr lang="en-US" smtClean="0"/>
          </a:p>
        </p:txBody>
      </p:sp>
      <p:pic>
        <p:nvPicPr>
          <p:cNvPr id="13315" name="Picture 2"/>
          <p:cNvPicPr>
            <a:picLocks noChangeAspect="1" noChangeArrowheads="1"/>
          </p:cNvPicPr>
          <p:nvPr/>
        </p:nvPicPr>
        <p:blipFill>
          <a:blip r:embed="rId2"/>
          <a:srcRect/>
          <a:stretch>
            <a:fillRect/>
          </a:stretch>
        </p:blipFill>
        <p:spPr bwMode="auto">
          <a:xfrm>
            <a:off x="6858000" y="1295400"/>
            <a:ext cx="1857375" cy="2466975"/>
          </a:xfrm>
          <a:prstGeom prst="rect">
            <a:avLst/>
          </a:prstGeom>
          <a:noFill/>
          <a:ln w="9525">
            <a:noFill/>
            <a:miter lim="800000"/>
            <a:headEnd/>
            <a:tailEnd/>
          </a:ln>
        </p:spPr>
      </p:pic>
      <p:pic>
        <p:nvPicPr>
          <p:cNvPr id="13316" name="Picture 3"/>
          <p:cNvPicPr>
            <a:picLocks noChangeAspect="1" noChangeArrowheads="1"/>
          </p:cNvPicPr>
          <p:nvPr/>
        </p:nvPicPr>
        <p:blipFill>
          <a:blip r:embed="rId3"/>
          <a:srcRect/>
          <a:stretch>
            <a:fillRect/>
          </a:stretch>
        </p:blipFill>
        <p:spPr bwMode="auto">
          <a:xfrm>
            <a:off x="6400800" y="4419600"/>
            <a:ext cx="2581275" cy="177165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p:txBody>
          <a:bodyPr/>
          <a:lstStyle/>
          <a:p>
            <a:pPr eaLnBrk="1" hangingPunct="1"/>
            <a:r>
              <a:rPr lang="en-US" smtClean="0"/>
              <a:t>Chapter 12 Section 2</a:t>
            </a:r>
          </a:p>
        </p:txBody>
      </p:sp>
      <p:sp>
        <p:nvSpPr>
          <p:cNvPr id="14338" name="Content Placeholder 2"/>
          <p:cNvSpPr>
            <a:spLocks noGrp="1"/>
          </p:cNvSpPr>
          <p:nvPr>
            <p:ph idx="4294967295"/>
          </p:nvPr>
        </p:nvSpPr>
        <p:spPr>
          <a:xfrm>
            <a:off x="914400" y="1600200"/>
            <a:ext cx="5683250" cy="4530725"/>
          </a:xfrm>
        </p:spPr>
        <p:txBody>
          <a:bodyPr/>
          <a:lstStyle/>
          <a:p>
            <a:pPr eaLnBrk="1" hangingPunct="1">
              <a:lnSpc>
                <a:spcPct val="80000"/>
              </a:lnSpc>
            </a:pPr>
            <a:r>
              <a:rPr lang="en-US" sz="2000" smtClean="0"/>
              <a:t>Harding, a fiscal conservative, represented a trend in government that departed from the progressive movement that had dominated Congress since President Theodore Roosevelt. </a:t>
            </a:r>
          </a:p>
          <a:p>
            <a:pPr eaLnBrk="1" hangingPunct="1">
              <a:lnSpc>
                <a:spcPct val="80000"/>
              </a:lnSpc>
            </a:pPr>
            <a:r>
              <a:rPr lang="en-US" sz="2000" smtClean="0"/>
              <a:t>In the 1920 election, he and his running-mate, Calvin Coolidge, defeated Democrat and fellow Ohioan James M. Cox, in what was then the largest presidential popular vote landslide in American history since the popular vote tally began to be recorded in 1824: 60.36% to 34.19%.</a:t>
            </a:r>
          </a:p>
          <a:p>
            <a:pPr eaLnBrk="1" hangingPunct="1">
              <a:lnSpc>
                <a:spcPct val="80000"/>
              </a:lnSpc>
            </a:pPr>
            <a:r>
              <a:rPr lang="en-US" sz="2000" smtClean="0"/>
              <a:t>Harding had calming words and his appearance calmed the nation, but he had bad judgement and his administration was plagued with scandals</a:t>
            </a:r>
          </a:p>
          <a:p>
            <a:pPr eaLnBrk="1" hangingPunct="1">
              <a:lnSpc>
                <a:spcPct val="80000"/>
              </a:lnSpc>
            </a:pPr>
            <a:endParaRPr lang="en-US" sz="2000" smtClean="0"/>
          </a:p>
        </p:txBody>
      </p:sp>
      <p:pic>
        <p:nvPicPr>
          <p:cNvPr id="14339" name="Picture 2"/>
          <p:cNvPicPr>
            <a:picLocks noChangeAspect="1" noChangeArrowheads="1"/>
          </p:cNvPicPr>
          <p:nvPr/>
        </p:nvPicPr>
        <p:blipFill>
          <a:blip r:embed="rId2"/>
          <a:srcRect/>
          <a:stretch>
            <a:fillRect/>
          </a:stretch>
        </p:blipFill>
        <p:spPr bwMode="auto">
          <a:xfrm>
            <a:off x="6629400" y="1524000"/>
            <a:ext cx="2124075" cy="2152650"/>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idx="4294967295"/>
          </p:nvPr>
        </p:nvSpPr>
        <p:spPr/>
        <p:txBody>
          <a:bodyPr/>
          <a:lstStyle/>
          <a:p>
            <a:pPr eaLnBrk="1" hangingPunct="1"/>
            <a:r>
              <a:rPr lang="en-US" smtClean="0"/>
              <a:t>Chapter 12 Section 2</a:t>
            </a:r>
          </a:p>
        </p:txBody>
      </p:sp>
      <p:sp>
        <p:nvSpPr>
          <p:cNvPr id="15362" name="Content Placeholder 2"/>
          <p:cNvSpPr>
            <a:spLocks noGrp="1"/>
          </p:cNvSpPr>
          <p:nvPr>
            <p:ph idx="4294967295"/>
          </p:nvPr>
        </p:nvSpPr>
        <p:spPr/>
        <p:txBody>
          <a:bodyPr/>
          <a:lstStyle/>
          <a:p>
            <a:pPr eaLnBrk="1" hangingPunct="1">
              <a:lnSpc>
                <a:spcPct val="80000"/>
              </a:lnSpc>
            </a:pPr>
            <a:r>
              <a:rPr lang="en-US" sz="2600" smtClean="0"/>
              <a:t>Washington naval conference (Sec. of State) Evan Hughes proposed no new warships to be built by major powers for 10 years.</a:t>
            </a:r>
          </a:p>
          <a:p>
            <a:pPr eaLnBrk="1" hangingPunct="1">
              <a:lnSpc>
                <a:spcPct val="80000"/>
              </a:lnSpc>
            </a:pPr>
            <a:r>
              <a:rPr lang="en-US" sz="2600" smtClean="0"/>
              <a:t>Nations agreed and signed Kellogg Briand Pact which proved to be futile</a:t>
            </a:r>
          </a:p>
          <a:p>
            <a:pPr eaLnBrk="1" hangingPunct="1">
              <a:lnSpc>
                <a:spcPct val="80000"/>
              </a:lnSpc>
            </a:pPr>
            <a:r>
              <a:rPr lang="en-US" sz="2600" smtClean="0"/>
              <a:t>France and Britain – Borrowed $10 million from America</a:t>
            </a:r>
          </a:p>
          <a:p>
            <a:pPr eaLnBrk="1" hangingPunct="1">
              <a:lnSpc>
                <a:spcPct val="80000"/>
              </a:lnSpc>
            </a:pPr>
            <a:r>
              <a:rPr lang="en-US" sz="2600" smtClean="0"/>
              <a:t>2 ways to pay back debt  1)  Sell goods to U.S.   2)  Collect reparations from Germany</a:t>
            </a:r>
          </a:p>
          <a:p>
            <a:pPr eaLnBrk="1" hangingPunct="1">
              <a:lnSpc>
                <a:spcPct val="80000"/>
              </a:lnSpc>
            </a:pPr>
            <a:r>
              <a:rPr lang="en-US" sz="2600" smtClean="0"/>
              <a:t>Germany didn’t pay</a:t>
            </a:r>
          </a:p>
          <a:p>
            <a:pPr eaLnBrk="1" hangingPunct="1">
              <a:lnSpc>
                <a:spcPct val="80000"/>
              </a:lnSpc>
            </a:pPr>
            <a:endParaRPr lang="en-US" sz="2600"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Chapter 12 Section 2</a:t>
            </a:r>
          </a:p>
        </p:txBody>
      </p:sp>
      <p:sp>
        <p:nvSpPr>
          <p:cNvPr id="16386" name="Content Placeholder 2"/>
          <p:cNvSpPr>
            <a:spLocks noGrp="1"/>
          </p:cNvSpPr>
          <p:nvPr>
            <p:ph idx="4294967295"/>
          </p:nvPr>
        </p:nvSpPr>
        <p:spPr/>
        <p:txBody>
          <a:bodyPr/>
          <a:lstStyle/>
          <a:p>
            <a:pPr eaLnBrk="1" hangingPunct="1">
              <a:lnSpc>
                <a:spcPct val="90000"/>
              </a:lnSpc>
            </a:pPr>
            <a:r>
              <a:rPr lang="en-US" sz="2300" smtClean="0"/>
              <a:t>-	Fordney McCumber Tariff-  Rose taxes on U.S. imports by 60% protecting U.S. businesses from Foreign competition. </a:t>
            </a:r>
          </a:p>
          <a:p>
            <a:pPr eaLnBrk="1" hangingPunct="1">
              <a:lnSpc>
                <a:spcPct val="90000"/>
              </a:lnSpc>
            </a:pPr>
            <a:r>
              <a:rPr lang="en-US" sz="2300" smtClean="0"/>
              <a:t>The Fordney–McCumber Tariff of 1922 raised American tariffs in order to protect factories and farms. </a:t>
            </a:r>
          </a:p>
          <a:p>
            <a:pPr eaLnBrk="1" hangingPunct="1">
              <a:lnSpc>
                <a:spcPct val="90000"/>
              </a:lnSpc>
            </a:pPr>
            <a:r>
              <a:rPr lang="en-US" sz="2300" smtClean="0"/>
              <a:t>Congress displayed a pro-business attitude in passing the tariff and in promoting foreign trade through providing huge loans to Europe, which in turn bought more American goods</a:t>
            </a:r>
          </a:p>
          <a:p>
            <a:pPr eaLnBrk="1" hangingPunct="1">
              <a:lnSpc>
                <a:spcPct val="90000"/>
              </a:lnSpc>
            </a:pPr>
            <a:r>
              <a:rPr lang="en-US" sz="2300" smtClean="0"/>
              <a:t>This made it impossible for France and Britain to sell enough goods to U.S. to repay debts</a:t>
            </a:r>
          </a:p>
          <a:p>
            <a:pPr eaLnBrk="1" hangingPunct="1">
              <a:lnSpc>
                <a:spcPct val="90000"/>
              </a:lnSpc>
            </a:pPr>
            <a:endParaRPr lang="en-US" sz="230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p:txBody>
          <a:bodyPr/>
          <a:lstStyle/>
          <a:p>
            <a:pPr eaLnBrk="1" hangingPunct="1"/>
            <a:r>
              <a:rPr lang="en-US" smtClean="0"/>
              <a:t>Chapter 12 Section 2</a:t>
            </a:r>
          </a:p>
        </p:txBody>
      </p:sp>
      <p:sp>
        <p:nvSpPr>
          <p:cNvPr id="17410" name="Content Placeholder 2"/>
          <p:cNvSpPr>
            <a:spLocks noGrp="1"/>
          </p:cNvSpPr>
          <p:nvPr>
            <p:ph idx="4294967295"/>
          </p:nvPr>
        </p:nvSpPr>
        <p:spPr>
          <a:xfrm>
            <a:off x="457200" y="1752600"/>
            <a:ext cx="6248400" cy="4373563"/>
          </a:xfrm>
        </p:spPr>
        <p:txBody>
          <a:bodyPr/>
          <a:lstStyle/>
          <a:p>
            <a:pPr eaLnBrk="1" hangingPunct="1">
              <a:lnSpc>
                <a:spcPct val="80000"/>
              </a:lnSpc>
            </a:pPr>
            <a:r>
              <a:rPr lang="en-US" sz="2400" smtClean="0"/>
              <a:t>Since Germany didn’t pay, French marched in</a:t>
            </a:r>
          </a:p>
          <a:p>
            <a:pPr eaLnBrk="1" hangingPunct="1">
              <a:lnSpc>
                <a:spcPct val="80000"/>
              </a:lnSpc>
            </a:pPr>
            <a:r>
              <a:rPr lang="en-US" sz="2400" smtClean="0"/>
              <a:t>An American named Dawes was sent to negotiate loan. Dawes Plan enacted </a:t>
            </a:r>
          </a:p>
          <a:p>
            <a:pPr eaLnBrk="1" hangingPunct="1">
              <a:lnSpc>
                <a:spcPct val="80000"/>
              </a:lnSpc>
            </a:pPr>
            <a:r>
              <a:rPr lang="en-US" sz="2400" smtClean="0"/>
              <a:t>Dawes Plan-The Dawes Plan (as proposed by the Dawes Committee, chaired by Charles G. Dawes) was an attempt following World War I for the Triple Entente to collect war reparations debt from Germany. When after five years the plan proved to be unsuccessful, the Young Plan was adopted in 1929 to replace it. Main points of the Dawes Plan</a:t>
            </a:r>
          </a:p>
          <a:p>
            <a:pPr eaLnBrk="1" hangingPunct="1">
              <a:lnSpc>
                <a:spcPct val="80000"/>
              </a:lnSpc>
            </a:pPr>
            <a:endParaRPr lang="en-US" sz="2400" smtClean="0"/>
          </a:p>
        </p:txBody>
      </p:sp>
      <p:pic>
        <p:nvPicPr>
          <p:cNvPr id="17411" name="Picture 2"/>
          <p:cNvPicPr>
            <a:picLocks noChangeAspect="1" noChangeArrowheads="1"/>
          </p:cNvPicPr>
          <p:nvPr/>
        </p:nvPicPr>
        <p:blipFill>
          <a:blip r:embed="rId2"/>
          <a:srcRect/>
          <a:stretch>
            <a:fillRect/>
          </a:stretch>
        </p:blipFill>
        <p:spPr bwMode="auto">
          <a:xfrm>
            <a:off x="7086600" y="1066800"/>
            <a:ext cx="1714500" cy="2238375"/>
          </a:xfrm>
          <a:prstGeom prst="rect">
            <a:avLst/>
          </a:prstGeom>
          <a:noFill/>
          <a:ln w="9525">
            <a:noFill/>
            <a:miter lim="800000"/>
            <a:headEnd/>
            <a:tailEnd/>
          </a:ln>
        </p:spPr>
      </p:pic>
      <p:pic>
        <p:nvPicPr>
          <p:cNvPr id="17412" name="Picture 3"/>
          <p:cNvPicPr>
            <a:picLocks noChangeAspect="1" noChangeArrowheads="1"/>
          </p:cNvPicPr>
          <p:nvPr/>
        </p:nvPicPr>
        <p:blipFill>
          <a:blip r:embed="rId3"/>
          <a:srcRect/>
          <a:stretch>
            <a:fillRect/>
          </a:stretch>
        </p:blipFill>
        <p:spPr bwMode="auto">
          <a:xfrm>
            <a:off x="6705600" y="4143375"/>
            <a:ext cx="2209800" cy="1657350"/>
          </a:xfrm>
          <a:prstGeom prst="rect">
            <a:avLst/>
          </a:prstGeom>
          <a:noFill/>
          <a:ln w="9525">
            <a:noFill/>
            <a:miter lim="800000"/>
            <a:headEnd/>
            <a:tailEnd/>
          </a:ln>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mtClean="0"/>
              <a:t>Chapter 12 Section 2</a:t>
            </a:r>
          </a:p>
        </p:txBody>
      </p:sp>
      <p:sp>
        <p:nvSpPr>
          <p:cNvPr id="18434" name="Content Placeholder 2"/>
          <p:cNvSpPr>
            <a:spLocks noGrp="1"/>
          </p:cNvSpPr>
          <p:nvPr>
            <p:ph idx="4294967295"/>
          </p:nvPr>
        </p:nvSpPr>
        <p:spPr/>
        <p:txBody>
          <a:bodyPr/>
          <a:lstStyle/>
          <a:p>
            <a:pPr eaLnBrk="1" hangingPunct="1">
              <a:lnSpc>
                <a:spcPct val="90000"/>
              </a:lnSpc>
            </a:pPr>
            <a:r>
              <a:rPr lang="en-US" sz="2300" smtClean="0"/>
              <a:t>In an agreement of August 1924, the main points of The Dawes Plan were:</a:t>
            </a:r>
          </a:p>
          <a:p>
            <a:pPr eaLnBrk="1" hangingPunct="1">
              <a:lnSpc>
                <a:spcPct val="90000"/>
              </a:lnSpc>
            </a:pPr>
            <a:r>
              <a:rPr lang="en-US" sz="2300" smtClean="0"/>
              <a:t>1.	The Ruhr area was to be evacuated by Allied occupation troops. </a:t>
            </a:r>
          </a:p>
          <a:p>
            <a:pPr eaLnBrk="1" hangingPunct="1">
              <a:lnSpc>
                <a:spcPct val="90000"/>
              </a:lnSpc>
            </a:pPr>
            <a:r>
              <a:rPr lang="en-US" sz="2300" smtClean="0"/>
              <a:t>2.	Reparation payments would begin at “one billion marks the first year, increasing to two and a half billion marks annually after five years" (Merrill 93) </a:t>
            </a:r>
          </a:p>
          <a:p>
            <a:pPr eaLnBrk="1" hangingPunct="1">
              <a:lnSpc>
                <a:spcPct val="90000"/>
              </a:lnSpc>
            </a:pPr>
            <a:r>
              <a:rPr lang="en-US" sz="2300" smtClean="0"/>
              <a:t>3.	The Reichsbank would be reorganized under Allied supervision. </a:t>
            </a:r>
          </a:p>
          <a:p>
            <a:pPr eaLnBrk="1" hangingPunct="1">
              <a:lnSpc>
                <a:spcPct val="90000"/>
              </a:lnSpc>
            </a:pPr>
            <a:r>
              <a:rPr lang="en-US" sz="2300" smtClean="0"/>
              <a:t>4.	The sources for the reparation money would include transportation, excise, and custom taxes. </a:t>
            </a:r>
          </a:p>
          <a:p>
            <a:pPr eaLnBrk="1" hangingPunct="1">
              <a:lnSpc>
                <a:spcPct val="90000"/>
              </a:lnSpc>
            </a:pPr>
            <a:endParaRPr lang="en-US" sz="230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smtClean="0"/>
              <a:t>Chapter 12 Section 2</a:t>
            </a:r>
          </a:p>
        </p:txBody>
      </p:sp>
      <p:sp>
        <p:nvSpPr>
          <p:cNvPr id="19458" name="Content Placeholder 2"/>
          <p:cNvSpPr>
            <a:spLocks noGrp="1"/>
          </p:cNvSpPr>
          <p:nvPr>
            <p:ph idx="4294967295"/>
          </p:nvPr>
        </p:nvSpPr>
        <p:spPr/>
        <p:txBody>
          <a:bodyPr/>
          <a:lstStyle/>
          <a:p>
            <a:pPr eaLnBrk="1" hangingPunct="1">
              <a:lnSpc>
                <a:spcPct val="80000"/>
              </a:lnSpc>
            </a:pPr>
            <a:r>
              <a:rPr lang="en-US" sz="2100" smtClean="0"/>
              <a:t>The Dawes Plan did rely on money given to Germany by the US. </a:t>
            </a:r>
          </a:p>
          <a:p>
            <a:pPr eaLnBrk="1" hangingPunct="1">
              <a:lnSpc>
                <a:spcPct val="80000"/>
              </a:lnSpc>
            </a:pPr>
            <a:r>
              <a:rPr lang="en-US" sz="2100" smtClean="0"/>
              <a:t>The German economic state was one in which careful footing was required, and the Dawes plan was of the nature that only with the unrelated help of loans from the US could it succeed.</a:t>
            </a:r>
          </a:p>
          <a:p>
            <a:pPr eaLnBrk="1" hangingPunct="1">
              <a:lnSpc>
                <a:spcPct val="80000"/>
              </a:lnSpc>
            </a:pPr>
            <a:r>
              <a:rPr lang="en-US" sz="2100" smtClean="0"/>
              <a:t>The plan was accepted by Germany and the Triple Entente and went into effect in September 1924. </a:t>
            </a:r>
          </a:p>
          <a:p>
            <a:pPr eaLnBrk="1" hangingPunct="1">
              <a:lnSpc>
                <a:spcPct val="80000"/>
              </a:lnSpc>
            </a:pPr>
            <a:r>
              <a:rPr lang="en-US" sz="2100" smtClean="0"/>
              <a:t>Although German business rebounded and reparation payments were made promptly, it became obvious that Germany could not continue those huge annual payments for long. As a result, the Young Plan was substituted in 1929.</a:t>
            </a:r>
          </a:p>
          <a:p>
            <a:pPr eaLnBrk="1" hangingPunct="1">
              <a:lnSpc>
                <a:spcPct val="80000"/>
              </a:lnSpc>
            </a:pPr>
            <a:endParaRPr lang="en-US" sz="21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182562"/>
          </a:xfrm>
        </p:spPr>
        <p:txBody>
          <a:bodyPr/>
          <a:lstStyle/>
          <a:p>
            <a:r>
              <a:rPr lang="en-US" sz="4000"/>
              <a:t>Chapter 12 Section 2 Quiz</a:t>
            </a:r>
          </a:p>
        </p:txBody>
      </p:sp>
      <p:sp>
        <p:nvSpPr>
          <p:cNvPr id="22531" name="Rectangle 3"/>
          <p:cNvSpPr>
            <a:spLocks noGrp="1" noChangeArrowheads="1"/>
          </p:cNvSpPr>
          <p:nvPr>
            <p:ph type="body" sz="half" idx="1"/>
          </p:nvPr>
        </p:nvSpPr>
        <p:spPr>
          <a:xfrm>
            <a:off x="457200" y="762000"/>
            <a:ext cx="4038600" cy="5364163"/>
          </a:xfrm>
        </p:spPr>
        <p:txBody>
          <a:bodyPr/>
          <a:lstStyle/>
          <a:p>
            <a:pPr>
              <a:lnSpc>
                <a:spcPct val="80000"/>
              </a:lnSpc>
            </a:pPr>
            <a:r>
              <a:rPr lang="en-US" sz="1200" b="1"/>
              <a:t>1.) What did Harding do for the nation that made people want to elect him?</a:t>
            </a:r>
          </a:p>
          <a:p>
            <a:pPr>
              <a:lnSpc>
                <a:spcPct val="80000"/>
              </a:lnSpc>
            </a:pPr>
            <a:r>
              <a:rPr lang="en-US" sz="1200" b="1"/>
              <a:t>a.) He had a calming influence</a:t>
            </a:r>
          </a:p>
          <a:p>
            <a:pPr>
              <a:lnSpc>
                <a:spcPct val="80000"/>
              </a:lnSpc>
            </a:pPr>
            <a:r>
              <a:rPr lang="en-US" sz="1200" b="1"/>
              <a:t>b.)  He was very good at squashing scandals</a:t>
            </a:r>
          </a:p>
          <a:p>
            <a:pPr>
              <a:lnSpc>
                <a:spcPct val="80000"/>
              </a:lnSpc>
            </a:pPr>
            <a:r>
              <a:rPr lang="en-US" sz="1200" b="1"/>
              <a:t>c.) He had proven he had good judgment</a:t>
            </a:r>
          </a:p>
          <a:p>
            <a:pPr>
              <a:lnSpc>
                <a:spcPct val="80000"/>
              </a:lnSpc>
            </a:pPr>
            <a:endParaRPr lang="en-US" sz="1200" b="1"/>
          </a:p>
          <a:p>
            <a:pPr>
              <a:lnSpc>
                <a:spcPct val="80000"/>
              </a:lnSpc>
            </a:pPr>
            <a:r>
              <a:rPr lang="en-US" sz="1200" b="1"/>
              <a:t>2.) What type of judgment did many people believe Harding had?</a:t>
            </a:r>
          </a:p>
          <a:p>
            <a:pPr>
              <a:lnSpc>
                <a:spcPct val="80000"/>
              </a:lnSpc>
            </a:pPr>
            <a:r>
              <a:rPr lang="en-US" sz="1200" b="1"/>
              <a:t>a.) Good judgment</a:t>
            </a:r>
          </a:p>
          <a:p>
            <a:pPr>
              <a:lnSpc>
                <a:spcPct val="80000"/>
              </a:lnSpc>
            </a:pPr>
            <a:r>
              <a:rPr lang="en-US" sz="1200" b="1"/>
              <a:t>b.)  Bad judgment</a:t>
            </a:r>
          </a:p>
          <a:p>
            <a:pPr>
              <a:lnSpc>
                <a:spcPct val="80000"/>
              </a:lnSpc>
            </a:pPr>
            <a:r>
              <a:rPr lang="en-US" sz="1200" b="1"/>
              <a:t>c.) Extraordinary judgment</a:t>
            </a:r>
          </a:p>
          <a:p>
            <a:pPr>
              <a:lnSpc>
                <a:spcPct val="80000"/>
              </a:lnSpc>
            </a:pPr>
            <a:endParaRPr lang="en-US" sz="1200" b="1"/>
          </a:p>
          <a:p>
            <a:pPr>
              <a:lnSpc>
                <a:spcPct val="80000"/>
              </a:lnSpc>
            </a:pPr>
            <a:r>
              <a:rPr lang="en-US" sz="1200" b="1"/>
              <a:t>3.) What was the Kellogg Briand Pact</a:t>
            </a:r>
          </a:p>
          <a:p>
            <a:pPr>
              <a:lnSpc>
                <a:spcPct val="80000"/>
              </a:lnSpc>
            </a:pPr>
            <a:r>
              <a:rPr lang="en-US" sz="1200" b="1"/>
              <a:t>a.) A pact that major powers would not built warships for 10 years.</a:t>
            </a:r>
          </a:p>
          <a:p>
            <a:pPr>
              <a:lnSpc>
                <a:spcPct val="80000"/>
              </a:lnSpc>
            </a:pPr>
            <a:r>
              <a:rPr lang="en-US" sz="1200" b="1"/>
              <a:t>b.)  A pact that nobody would start war in the next 10 years.</a:t>
            </a:r>
          </a:p>
          <a:p>
            <a:pPr>
              <a:lnSpc>
                <a:spcPct val="80000"/>
              </a:lnSpc>
            </a:pPr>
            <a:r>
              <a:rPr lang="en-US" sz="1200" b="1"/>
              <a:t>c.) A Pact that brought the World together in an alliance</a:t>
            </a:r>
          </a:p>
          <a:p>
            <a:pPr>
              <a:lnSpc>
                <a:spcPct val="80000"/>
              </a:lnSpc>
            </a:pPr>
            <a:endParaRPr lang="en-US" sz="1200" b="1"/>
          </a:p>
          <a:p>
            <a:pPr>
              <a:lnSpc>
                <a:spcPct val="80000"/>
              </a:lnSpc>
            </a:pPr>
            <a:r>
              <a:rPr lang="en-US" sz="1200" b="1"/>
              <a:t>4.) Who was in debt to America?</a:t>
            </a:r>
          </a:p>
          <a:p>
            <a:pPr>
              <a:lnSpc>
                <a:spcPct val="80000"/>
              </a:lnSpc>
            </a:pPr>
            <a:r>
              <a:rPr lang="en-US" sz="1200" b="1"/>
              <a:t>a.) Russia and Germany</a:t>
            </a:r>
          </a:p>
          <a:p>
            <a:pPr>
              <a:lnSpc>
                <a:spcPct val="80000"/>
              </a:lnSpc>
            </a:pPr>
            <a:r>
              <a:rPr lang="en-US" sz="1200" b="1"/>
              <a:t>b.)  Germany and France</a:t>
            </a:r>
          </a:p>
          <a:p>
            <a:pPr>
              <a:lnSpc>
                <a:spcPct val="80000"/>
              </a:lnSpc>
            </a:pPr>
            <a:r>
              <a:rPr lang="en-US" sz="1200" b="1"/>
              <a:t>c.) France and Britain</a:t>
            </a:r>
          </a:p>
          <a:p>
            <a:pPr>
              <a:lnSpc>
                <a:spcPct val="80000"/>
              </a:lnSpc>
            </a:pPr>
            <a:endParaRPr lang="en-US" sz="1200" b="1"/>
          </a:p>
          <a:p>
            <a:pPr>
              <a:lnSpc>
                <a:spcPct val="80000"/>
              </a:lnSpc>
            </a:pPr>
            <a:r>
              <a:rPr lang="en-US" sz="1200" b="1"/>
              <a:t>5.) Name one way France and Britain could pay back America?</a:t>
            </a:r>
          </a:p>
          <a:p>
            <a:pPr>
              <a:lnSpc>
                <a:spcPct val="80000"/>
              </a:lnSpc>
            </a:pPr>
            <a:r>
              <a:rPr lang="en-US" sz="1200" b="1"/>
              <a:t>a.) They could collect reparations from Germany</a:t>
            </a:r>
          </a:p>
          <a:p>
            <a:pPr>
              <a:lnSpc>
                <a:spcPct val="80000"/>
              </a:lnSpc>
            </a:pPr>
            <a:r>
              <a:rPr lang="en-US" sz="1200" b="1"/>
              <a:t>b.)  They could declare war and defeat all of the U.S. enemies</a:t>
            </a:r>
          </a:p>
          <a:p>
            <a:pPr>
              <a:lnSpc>
                <a:spcPct val="80000"/>
              </a:lnSpc>
            </a:pPr>
            <a:r>
              <a:rPr lang="en-US" sz="1200" b="1"/>
              <a:t>c.) They could raise taxes on American imports</a:t>
            </a:r>
          </a:p>
        </p:txBody>
      </p:sp>
      <p:sp>
        <p:nvSpPr>
          <p:cNvPr id="22532" name="Rectangle 4"/>
          <p:cNvSpPr>
            <a:spLocks noGrp="1" noChangeArrowheads="1"/>
          </p:cNvSpPr>
          <p:nvPr>
            <p:ph type="body" sz="half" idx="2"/>
          </p:nvPr>
        </p:nvSpPr>
        <p:spPr>
          <a:xfrm>
            <a:off x="4648200" y="762000"/>
            <a:ext cx="4038600" cy="5364163"/>
          </a:xfrm>
        </p:spPr>
        <p:txBody>
          <a:bodyPr/>
          <a:lstStyle/>
          <a:p>
            <a:pPr>
              <a:lnSpc>
                <a:spcPct val="80000"/>
              </a:lnSpc>
            </a:pPr>
            <a:r>
              <a:rPr lang="en-US" sz="1200" b="1"/>
              <a:t>6.) Name one way France and Britain could pay back America?</a:t>
            </a:r>
          </a:p>
          <a:p>
            <a:pPr>
              <a:lnSpc>
                <a:spcPct val="80000"/>
              </a:lnSpc>
            </a:pPr>
            <a:r>
              <a:rPr lang="en-US" sz="1200" b="1"/>
              <a:t>a.) They could sell goods to the U.S.</a:t>
            </a:r>
          </a:p>
          <a:p>
            <a:pPr>
              <a:lnSpc>
                <a:spcPct val="80000"/>
              </a:lnSpc>
            </a:pPr>
            <a:r>
              <a:rPr lang="en-US" sz="1200" b="1"/>
              <a:t>b.) By borrowing money from U.S. enemies </a:t>
            </a:r>
          </a:p>
          <a:p>
            <a:pPr>
              <a:lnSpc>
                <a:spcPct val="80000"/>
              </a:lnSpc>
            </a:pPr>
            <a:r>
              <a:rPr lang="en-US" sz="1200" b="1"/>
              <a:t>c.)  Raising taxes on American exports</a:t>
            </a:r>
          </a:p>
          <a:p>
            <a:pPr>
              <a:lnSpc>
                <a:spcPct val="80000"/>
              </a:lnSpc>
            </a:pPr>
            <a:endParaRPr lang="en-US" sz="1200" b="1"/>
          </a:p>
          <a:p>
            <a:pPr>
              <a:lnSpc>
                <a:spcPct val="80000"/>
              </a:lnSpc>
            </a:pPr>
            <a:r>
              <a:rPr lang="en-US" sz="1200" b="1"/>
              <a:t>7.) What Tariff made it tough for France and Britain to repay the U.S.</a:t>
            </a:r>
          </a:p>
          <a:p>
            <a:pPr>
              <a:lnSpc>
                <a:spcPct val="80000"/>
              </a:lnSpc>
            </a:pPr>
            <a:r>
              <a:rPr lang="en-US" sz="1200" b="1"/>
              <a:t>a.) Fordney McCumber Tariff</a:t>
            </a:r>
          </a:p>
          <a:p>
            <a:pPr>
              <a:lnSpc>
                <a:spcPct val="80000"/>
              </a:lnSpc>
            </a:pPr>
            <a:r>
              <a:rPr lang="en-US" sz="1200" b="1"/>
              <a:t>b.)  Bank Loan Act</a:t>
            </a:r>
          </a:p>
          <a:p>
            <a:pPr>
              <a:lnSpc>
                <a:spcPct val="80000"/>
              </a:lnSpc>
            </a:pPr>
            <a:r>
              <a:rPr lang="en-US" sz="1200" b="1"/>
              <a:t>c.) Dawes Act Tariff</a:t>
            </a:r>
          </a:p>
          <a:p>
            <a:pPr>
              <a:lnSpc>
                <a:spcPct val="80000"/>
              </a:lnSpc>
            </a:pPr>
            <a:endParaRPr lang="en-US" sz="1200" b="1"/>
          </a:p>
          <a:p>
            <a:pPr>
              <a:lnSpc>
                <a:spcPct val="80000"/>
              </a:lnSpc>
            </a:pPr>
            <a:r>
              <a:rPr lang="en-US" sz="1200" b="1"/>
              <a:t>8.) What happened when Germany did not repay France?</a:t>
            </a:r>
          </a:p>
          <a:p>
            <a:pPr>
              <a:lnSpc>
                <a:spcPct val="80000"/>
              </a:lnSpc>
            </a:pPr>
            <a:r>
              <a:rPr lang="en-US" sz="1200" b="1"/>
              <a:t>a.) France asked that the U.S. step in</a:t>
            </a:r>
          </a:p>
          <a:p>
            <a:pPr>
              <a:lnSpc>
                <a:spcPct val="80000"/>
              </a:lnSpc>
            </a:pPr>
            <a:r>
              <a:rPr lang="en-US" sz="1200" b="1"/>
              <a:t>b.)  The U.S. started to attack Germany</a:t>
            </a:r>
          </a:p>
          <a:p>
            <a:pPr>
              <a:lnSpc>
                <a:spcPct val="80000"/>
              </a:lnSpc>
            </a:pPr>
            <a:r>
              <a:rPr lang="en-US" sz="1200" b="1"/>
              <a:t>c.) France started to attack Germany</a:t>
            </a:r>
          </a:p>
          <a:p>
            <a:pPr>
              <a:lnSpc>
                <a:spcPct val="80000"/>
              </a:lnSpc>
            </a:pPr>
            <a:endParaRPr lang="en-US" sz="1200" b="1"/>
          </a:p>
          <a:p>
            <a:pPr>
              <a:lnSpc>
                <a:spcPct val="80000"/>
              </a:lnSpc>
            </a:pPr>
            <a:r>
              <a:rPr lang="en-US" sz="1200" b="1"/>
              <a:t>9.) What was a plan where the U.S. would loan money to Germany so they could pay back a.) France and Britain, and then France and Britain would pay back the U.S.</a:t>
            </a:r>
          </a:p>
          <a:p>
            <a:pPr>
              <a:lnSpc>
                <a:spcPct val="80000"/>
              </a:lnSpc>
            </a:pPr>
            <a:r>
              <a:rPr lang="en-US" sz="1200" b="1"/>
              <a:t>a.) WWII Plan</a:t>
            </a:r>
          </a:p>
          <a:p>
            <a:pPr>
              <a:lnSpc>
                <a:spcPct val="80000"/>
              </a:lnSpc>
            </a:pPr>
            <a:r>
              <a:rPr lang="en-US" sz="1200" b="1"/>
              <a:t>b.)  Dawes Plan</a:t>
            </a:r>
          </a:p>
          <a:p>
            <a:pPr>
              <a:lnSpc>
                <a:spcPct val="80000"/>
              </a:lnSpc>
            </a:pPr>
            <a:r>
              <a:rPr lang="en-US" sz="1200" b="1"/>
              <a:t>c.) Retribution Plan</a:t>
            </a:r>
          </a:p>
          <a:p>
            <a:pPr>
              <a:lnSpc>
                <a:spcPct val="80000"/>
              </a:lnSpc>
            </a:pPr>
            <a:r>
              <a:rPr lang="en-US" sz="1200" b="1"/>
              <a:t> </a:t>
            </a:r>
          </a:p>
          <a:p>
            <a:pPr>
              <a:lnSpc>
                <a:spcPct val="80000"/>
              </a:lnSpc>
            </a:pPr>
            <a:r>
              <a:rPr lang="en-US" sz="1200" b="1"/>
              <a:t>10.)  What was Harding’s administration like?</a:t>
            </a:r>
          </a:p>
          <a:p>
            <a:pPr>
              <a:lnSpc>
                <a:spcPct val="80000"/>
              </a:lnSpc>
            </a:pPr>
            <a:r>
              <a:rPr lang="en-US" sz="1200" b="1"/>
              <a:t>a.)  It was very smooth and peaceful</a:t>
            </a:r>
          </a:p>
          <a:p>
            <a:pPr>
              <a:lnSpc>
                <a:spcPct val="80000"/>
              </a:lnSpc>
            </a:pPr>
            <a:r>
              <a:rPr lang="en-US" sz="1200" b="1"/>
              <a:t>b.)  It embraced foreign competition for U.S. businesses</a:t>
            </a:r>
          </a:p>
          <a:p>
            <a:pPr>
              <a:lnSpc>
                <a:spcPct val="80000"/>
              </a:lnSpc>
            </a:pPr>
            <a:r>
              <a:rPr lang="en-US" sz="1200" b="1"/>
              <a:t>c.)  It was plagued with scandal and controversy</a:t>
            </a:r>
            <a:r>
              <a:rPr lang="en-US" sz="1200"/>
              <a:t> </a:t>
            </a:r>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14</TotalTime>
  <Words>891</Words>
  <Application>Microsoft Office PowerPoint</Application>
  <PresentationFormat>On-screen Show (4:3)</PresentationFormat>
  <Paragraphs>83</Paragraphs>
  <Slides>8</Slides>
  <Notes>0</Notes>
  <HiddenSlides>0</HiddenSlides>
  <MMClips>0</MMClips>
  <ScaleCrop>false</ScaleCrop>
  <HeadingPairs>
    <vt:vector size="6" baseType="variant">
      <vt:variant>
        <vt:lpstr>Fonts Used</vt:lpstr>
      </vt:variant>
      <vt:variant>
        <vt:i4>4</vt:i4>
      </vt:variant>
      <vt:variant>
        <vt:lpstr>Design Template</vt:lpstr>
      </vt:variant>
      <vt:variant>
        <vt:i4>3</vt:i4>
      </vt:variant>
      <vt:variant>
        <vt:lpstr>Slide Titles</vt:lpstr>
      </vt:variant>
      <vt:variant>
        <vt:i4>8</vt:i4>
      </vt:variant>
    </vt:vector>
  </HeadingPairs>
  <TitlesOfParts>
    <vt:vector size="15" baseType="lpstr">
      <vt:lpstr>Arial</vt:lpstr>
      <vt:lpstr>Times New Roman</vt:lpstr>
      <vt:lpstr>Wingdings</vt:lpstr>
      <vt:lpstr>Calibri</vt:lpstr>
      <vt:lpstr>Layers</vt:lpstr>
      <vt:lpstr>Layers</vt:lpstr>
      <vt:lpstr>Default Design</vt:lpstr>
      <vt:lpstr>Chapter 12 Section 2</vt:lpstr>
      <vt:lpstr>Chapter 12 Section 2</vt:lpstr>
      <vt:lpstr>Chapter 12 Section 2</vt:lpstr>
      <vt:lpstr>Chapter 12 Section 2</vt:lpstr>
      <vt:lpstr>Chapter 12 Section 2</vt:lpstr>
      <vt:lpstr>Chapter 12 Section 2</vt:lpstr>
      <vt:lpstr>Chapter 12 Section 2</vt:lpstr>
      <vt:lpstr>Chapter 12 Section 2 Quiz</vt:lpstr>
    </vt:vector>
  </TitlesOfParts>
  <Company>Guthrie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Section 2</dc:title>
  <dc:creator>Casey Porter</dc:creator>
  <cp:lastModifiedBy>casey.porter</cp:lastModifiedBy>
  <cp:revision>6</cp:revision>
  <dcterms:created xsi:type="dcterms:W3CDTF">2012-01-30T13:34:46Z</dcterms:created>
  <dcterms:modified xsi:type="dcterms:W3CDTF">2012-02-14T18:37:12Z</dcterms:modified>
</cp:coreProperties>
</file>