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Lst>
  <p:sldIdLst>
    <p:sldId id="256" r:id="rId3"/>
    <p:sldId id="257" r:id="rId4"/>
    <p:sldId id="258" r:id="rId5"/>
    <p:sldId id="259" r:id="rId6"/>
    <p:sldId id="264" r:id="rId7"/>
    <p:sldId id="260" r:id="rId8"/>
    <p:sldId id="261" r:id="rId9"/>
    <p:sldId id="262" r:id="rId10"/>
    <p:sldId id="263"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4" y="-27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641211F7-1182-4BD7-99B7-010EA0437EB7}" type="datetimeFigureOut">
              <a:rPr lang="en-US"/>
              <a:pPr>
                <a:defRPr/>
              </a:pPr>
              <a:t>2/15/2012</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94EF1426-3882-4BBF-AE26-B67444CD7832}"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64BFEC1-D85D-46E4-A66E-19565C6281CF}" type="datetimeFigureOut">
              <a:rPr lang="en-US"/>
              <a:pPr>
                <a:defRPr/>
              </a:pPr>
              <a:t>2/15/2012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5A320A6-91B6-426C-9FC3-0EF177CA98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48F5E31-6F77-4E6D-9229-0D40594052DD}" type="datetimeFigureOut">
              <a:rPr lang="en-US"/>
              <a:pPr>
                <a:defRPr/>
              </a:pPr>
              <a:t>2/15/2012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8FC4251-7DAA-4804-9F8D-355DE0FC43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03E7A6F-1349-4E95-9F30-E3AA7D1388C7}" type="datetimeFigureOut">
              <a:rPr lang="en-US"/>
              <a:pPr>
                <a:defRPr/>
              </a:pPr>
              <a:t>2/15/2012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6BE93E-07FB-41A2-892F-766D810B1B7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D1EABE2-76A0-4EF6-BF4D-A920316CF65C}" type="datetimeFigureOut">
              <a:rPr lang="en-US"/>
              <a:pPr>
                <a:defRPr/>
              </a:pPr>
              <a:t>2/15/2012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007FF-BD14-4CC1-8D6D-4CB89D06E76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931B50F-E802-4555-A3C6-F4F96F45C370}" type="datetimeFigureOut">
              <a:rPr lang="en-US"/>
              <a:pPr>
                <a:defRPr/>
              </a:pPr>
              <a:t>2/15/2012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582B6B-FD77-4278-B30D-85E8C7A58B2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AF7CA07-2EAD-4FDF-B879-8532E4AFE4E7}" type="datetimeFigureOut">
              <a:rPr lang="en-US"/>
              <a:pPr>
                <a:defRPr/>
              </a:pPr>
              <a:t>2/15/2012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7F343F-37AD-4103-8817-B9F65787FDF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D6B4606-4E1C-4CAB-BC33-B2D33C893F61}" type="datetimeFigureOut">
              <a:rPr lang="en-US"/>
              <a:pPr>
                <a:defRPr/>
              </a:pPr>
              <a:t>2/15/2012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BC7759-C656-4A7D-943C-ADCC995AEB3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B01FE3A-41A6-4E21-AAC2-676AB494E431}" type="datetimeFigureOut">
              <a:rPr lang="en-US"/>
              <a:pPr>
                <a:defRPr/>
              </a:pPr>
              <a:t>2/15/2012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7C4A1E-A950-4261-9A13-EF4DB71A3E9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9BBE42-B09D-4D17-8B09-F4A45E9348F0}" type="datetimeFigureOut">
              <a:rPr lang="en-US"/>
              <a:pPr>
                <a:defRPr/>
              </a:pPr>
              <a:t>2/15/2012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ADEAFE-EC50-4467-91AF-9BA5709B3B1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05C2AB-5013-4279-9014-D24C79778A63}" type="datetimeFigureOut">
              <a:rPr lang="en-US"/>
              <a:pPr>
                <a:defRPr/>
              </a:pPr>
              <a:t>2/15/2012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812B0-0B79-4E2A-80A8-56CE7FF7FB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DE21475D-B7FA-425A-A533-059F0134959D}" type="datetimeFigureOut">
              <a:rPr lang="en-US"/>
              <a:pPr>
                <a:defRPr/>
              </a:pPr>
              <a:t>2/15/2012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49A1D35-04BE-4459-A51F-42E0E18EF0C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AA9F6A-B7FF-4CF2-9E26-2422AC95A5E6}" type="datetimeFigureOut">
              <a:rPr lang="en-US"/>
              <a:pPr>
                <a:defRPr/>
              </a:pPr>
              <a:t>2/15/2012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345DE-3099-4E14-ACB7-B1875867726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D557CE1-DD77-41CC-808B-6EB68DDC064A}" type="datetimeFigureOut">
              <a:rPr lang="en-US"/>
              <a:pPr>
                <a:defRPr/>
              </a:pPr>
              <a:t>2/15/2012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226804-E64E-4F41-AA06-00837AA0A76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C724C0B-E570-486B-9342-69B21115754D}" type="datetimeFigureOut">
              <a:rPr lang="en-US"/>
              <a:pPr>
                <a:defRPr/>
              </a:pPr>
              <a:t>2/15/2012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9E244-4A78-4D2B-9635-92123F7D16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021DD6-F6D7-4876-889D-1ED652F699B3}" type="datetimeFigureOut">
              <a:rPr lang="en-US"/>
              <a:pPr>
                <a:defRPr/>
              </a:pPr>
              <a:t>2/15/2012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17EDCE-E9DB-46A9-B9DD-4F02259CE6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8FB418CC-1A83-48AB-B84B-D07E572C2CBA}" type="datetimeFigureOut">
              <a:rPr lang="en-US"/>
              <a:pPr>
                <a:defRPr/>
              </a:pPr>
              <a:t>2/15/2012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35C934A-9A37-47F3-A7D7-9EC85D2884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E1EC5C64-6B61-4E56-A831-46A147BFF656}"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1BDF1585-78DF-4200-9A55-17CB5D1707E3}" type="datetimeFigureOut">
              <a:rPr lang="en-US"/>
              <a:pPr>
                <a:defRPr/>
              </a:pPr>
              <a:t>2/15/2012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81807013-2D7C-44B1-8248-223CAD2D2149}" type="datetimeFigureOut">
              <a:rPr lang="en-US"/>
              <a:pPr>
                <a:defRPr/>
              </a:pPr>
              <a:t>2/15/2012</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A2D6538-88DD-456B-90F2-3E6402AF68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B53A778C-B4F4-4C8E-9EE8-06A453B80ADA}" type="datetimeFigureOut">
              <a:rPr lang="en-US"/>
              <a:pPr>
                <a:defRPr/>
              </a:pPr>
              <a:t>2/15/2012</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32234D7D-5652-496E-91A9-3379097A4D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9FC2CBE4-6429-4095-BDAD-F2A819DEF354}" type="datetimeFigureOut">
              <a:rPr lang="en-US"/>
              <a:pPr>
                <a:defRPr/>
              </a:pPr>
              <a:t>2/15/2012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12273A8A-2C6A-461C-83F0-293DA3CA61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8289A8FB-F694-47BF-B78B-6069BA54C112}" type="datetimeFigureOut">
              <a:rPr lang="en-US"/>
              <a:pPr>
                <a:defRPr/>
              </a:pPr>
              <a:t>2/15/2012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060A6B2-3A77-4C43-8C97-DB3B29FB5B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DC58D345-C02D-400E-AC9D-8EB618F81A24}" type="datetimeFigureOut">
              <a:rPr lang="en-US"/>
              <a:pPr>
                <a:defRPr/>
              </a:pPr>
              <a:t>2/15/2012</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596B5FB1-1D21-410D-82AF-1812A9183A1A}"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01" r:id="rId1"/>
    <p:sldLayoutId id="2147483682" r:id="rId2"/>
    <p:sldLayoutId id="2147483702" r:id="rId3"/>
    <p:sldLayoutId id="2147483683" r:id="rId4"/>
    <p:sldLayoutId id="214748370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E1FDFEF-EBCF-4DCB-B2E7-D106A7E4FB46}" type="datetimeFigureOut">
              <a:rPr lang="en-US"/>
              <a:pPr>
                <a:defRPr/>
              </a:pPr>
              <a:t>2/15/2012</a:t>
            </a:fld>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48423B-36F3-4562-BFEC-28572F32F2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457200" y="2057400"/>
            <a:ext cx="8229600" cy="4068763"/>
          </a:xfrm>
        </p:spPr>
        <p:txBody>
          <a:bodyPr/>
          <a:lstStyle/>
          <a:p>
            <a:pPr eaLnBrk="1" hangingPunct="1"/>
            <a:r>
              <a:rPr lang="en-US" smtClean="0"/>
              <a:t>The wartime alliance between the United States and the Soviet Union began to unravel even before the end of World War II. </a:t>
            </a:r>
          </a:p>
          <a:p>
            <a:pPr eaLnBrk="1" hangingPunct="1"/>
            <a:r>
              <a:rPr lang="en-US" smtClean="0"/>
              <a:t>When the war ended, the Red Army occupied much of Eastern Europe. The evident weakness of Western Europe raised the specter of communism spreading even further. </a:t>
            </a:r>
          </a:p>
        </p:txBody>
      </p:sp>
      <p:sp>
        <p:nvSpPr>
          <p:cNvPr id="4" name="Title 3"/>
          <p:cNvSpPr>
            <a:spLocks noGrp="1"/>
          </p:cNvSpPr>
          <p:nvPr>
            <p:ph type="title"/>
          </p:nvPr>
        </p:nvSpPr>
        <p:spPr>
          <a:xfrm>
            <a:off x="457200" y="274638"/>
            <a:ext cx="5029200" cy="1143000"/>
          </a:xfrm>
        </p:spPr>
        <p:txBody>
          <a:bodyPr/>
          <a:lstStyle/>
          <a:p>
            <a:pPr eaLnBrk="1" fontAlgn="auto" hangingPunct="1">
              <a:spcAft>
                <a:spcPts val="0"/>
              </a:spcAft>
              <a:defRPr/>
            </a:pPr>
            <a:r>
              <a:rPr smtClean="0"/>
              <a:t>Chapter 18 Section 1 </a:t>
            </a:r>
            <a:endParaRPr/>
          </a:p>
        </p:txBody>
      </p:sp>
      <p:pic>
        <p:nvPicPr>
          <p:cNvPr id="25603" name="Picture 2"/>
          <p:cNvPicPr>
            <a:picLocks noChangeAspect="1" noChangeArrowheads="1"/>
          </p:cNvPicPr>
          <p:nvPr/>
        </p:nvPicPr>
        <p:blipFill>
          <a:blip r:embed="rId2"/>
          <a:srcRect/>
          <a:stretch>
            <a:fillRect/>
          </a:stretch>
        </p:blipFill>
        <p:spPr bwMode="auto">
          <a:xfrm>
            <a:off x="5995988" y="152400"/>
            <a:ext cx="2847975" cy="16097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sz="3200" smtClean="0"/>
              <a:t>Chapter 18 Section 1 </a:t>
            </a:r>
            <a:endParaRPr sz="3200"/>
          </a:p>
        </p:txBody>
      </p:sp>
      <p:sp>
        <p:nvSpPr>
          <p:cNvPr id="5" name="Content Placeholder 4"/>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dirty="0" smtClean="0"/>
              <a:t>As Europe began to get </a:t>
            </a:r>
          </a:p>
          <a:p>
            <a:pPr marL="0" indent="0" eaLnBrk="1" fontAlgn="auto" hangingPunct="1">
              <a:spcAft>
                <a:spcPts val="0"/>
              </a:spcAft>
              <a:buFont typeface="Wingdings 2"/>
              <a:buNone/>
              <a:defRPr/>
            </a:pPr>
            <a:r>
              <a:rPr lang="en-US" dirty="0"/>
              <a:t> </a:t>
            </a:r>
            <a:r>
              <a:rPr lang="en-US" dirty="0" smtClean="0"/>
              <a:t>    back on its feet the U.S. </a:t>
            </a:r>
          </a:p>
          <a:p>
            <a:pPr marL="0" indent="0" eaLnBrk="1" fontAlgn="auto" hangingPunct="1">
              <a:spcAft>
                <a:spcPts val="0"/>
              </a:spcAft>
              <a:buFont typeface="Wingdings 2"/>
              <a:buNone/>
              <a:defRPr/>
            </a:pPr>
            <a:r>
              <a:rPr lang="en-US" dirty="0"/>
              <a:t> </a:t>
            </a:r>
            <a:r>
              <a:rPr lang="en-US" dirty="0" smtClean="0"/>
              <a:t>    and its allies clashed with the </a:t>
            </a:r>
          </a:p>
          <a:p>
            <a:pPr marL="0" indent="0" eaLnBrk="1" fontAlgn="auto" hangingPunct="1">
              <a:spcAft>
                <a:spcPts val="0"/>
              </a:spcAft>
              <a:buFont typeface="Wingdings 2"/>
              <a:buNone/>
              <a:defRPr/>
            </a:pPr>
            <a:r>
              <a:rPr lang="en-US" dirty="0"/>
              <a:t> </a:t>
            </a:r>
            <a:r>
              <a:rPr lang="en-US" dirty="0" smtClean="0"/>
              <a:t>    Soviet Union over German </a:t>
            </a:r>
          </a:p>
          <a:p>
            <a:pPr marL="0" indent="0" eaLnBrk="1" fontAlgn="auto" hangingPunct="1">
              <a:spcAft>
                <a:spcPts val="0"/>
              </a:spcAft>
              <a:buFont typeface="Wingdings 2"/>
              <a:buNone/>
              <a:defRPr/>
            </a:pPr>
            <a:r>
              <a:rPr lang="en-US" dirty="0"/>
              <a:t> </a:t>
            </a:r>
            <a:r>
              <a:rPr lang="en-US" dirty="0" smtClean="0"/>
              <a:t>    reunification.  </a:t>
            </a:r>
          </a:p>
          <a:p>
            <a:pPr marL="274320" indent="-274320" eaLnBrk="1" fontAlgn="auto" hangingPunct="1">
              <a:spcAft>
                <a:spcPts val="0"/>
              </a:spcAft>
              <a:buFont typeface="Wingdings 2"/>
              <a:buChar char=""/>
              <a:defRPr/>
            </a:pPr>
            <a:r>
              <a:rPr lang="en-US" dirty="0" smtClean="0"/>
              <a:t>At the end of the war Germany was divided into four zones occupied by U.S., Great Britain, and France in the West and the Soviet Union in the East. </a:t>
            </a:r>
          </a:p>
          <a:p>
            <a:pPr marL="274320" indent="-274320" eaLnBrk="1" fontAlgn="auto" hangingPunct="1">
              <a:spcAft>
                <a:spcPts val="0"/>
              </a:spcAft>
              <a:buFont typeface="Wingdings 2"/>
              <a:buChar char=""/>
              <a:defRPr/>
            </a:pPr>
            <a:r>
              <a:rPr lang="en-US" dirty="0" smtClean="0"/>
              <a:t>1n 1948 Britain, and France and the U.S. decided to combine their 3 zones into one nation.  The Western part of Berlin, was surrounded by Soviet occupied territory.</a:t>
            </a:r>
          </a:p>
          <a:p>
            <a:pPr marL="274320" indent="-274320" eaLnBrk="1" fontAlgn="auto" hangingPunct="1">
              <a:spcAft>
                <a:spcPts val="0"/>
              </a:spcAft>
              <a:buFont typeface="Wingdings 2"/>
              <a:buChar char=""/>
              <a:defRPr/>
            </a:pPr>
            <a:endParaRPr lang="en-US" dirty="0"/>
          </a:p>
        </p:txBody>
      </p:sp>
      <p:pic>
        <p:nvPicPr>
          <p:cNvPr id="34819" name="Picture 2"/>
          <p:cNvPicPr>
            <a:picLocks noChangeAspect="1" noChangeArrowheads="1"/>
          </p:cNvPicPr>
          <p:nvPr/>
        </p:nvPicPr>
        <p:blipFill>
          <a:blip r:embed="rId2"/>
          <a:srcRect/>
          <a:stretch>
            <a:fillRect/>
          </a:stretch>
        </p:blipFill>
        <p:spPr bwMode="auto">
          <a:xfrm>
            <a:off x="5105400" y="381000"/>
            <a:ext cx="3890963" cy="29670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eaLnBrk="1" fontAlgn="auto" hangingPunct="1">
              <a:spcAft>
                <a:spcPts val="0"/>
              </a:spcAft>
              <a:defRPr/>
            </a:pPr>
            <a:r>
              <a:rPr sz="3600" smtClean="0"/>
              <a:t>Chapter 18 Section 1 </a:t>
            </a:r>
            <a:endParaRPr sz="3600"/>
          </a:p>
        </p:txBody>
      </p:sp>
      <p:sp>
        <p:nvSpPr>
          <p:cNvPr id="35842" name="Content Placeholder 2"/>
          <p:cNvSpPr>
            <a:spLocks noGrp="1"/>
          </p:cNvSpPr>
          <p:nvPr>
            <p:ph idx="1"/>
          </p:nvPr>
        </p:nvSpPr>
        <p:spPr>
          <a:xfrm>
            <a:off x="457200" y="914400"/>
            <a:ext cx="5738813" cy="5211763"/>
          </a:xfrm>
        </p:spPr>
        <p:txBody>
          <a:bodyPr/>
          <a:lstStyle/>
          <a:p>
            <a:pPr eaLnBrk="1" hangingPunct="1"/>
            <a:r>
              <a:rPr lang="en-US" sz="2400" smtClean="0"/>
              <a:t>In 1948 Britain, and France and the U.S. decided to combine their 3 zones into one nation.  The Western part of Berlin, was surrounded by Soviet occupied territory.</a:t>
            </a:r>
          </a:p>
          <a:p>
            <a:pPr eaLnBrk="1" hangingPunct="1"/>
            <a:r>
              <a:rPr lang="en-US" sz="2400" smtClean="0"/>
              <a:t>This created a dire situation, and in an attempt to break the blockade, American and British officials started the Berlin airlift to fly food and supplies into Western Berlin. </a:t>
            </a:r>
          </a:p>
          <a:p>
            <a:pPr eaLnBrk="1" hangingPunct="1"/>
            <a:r>
              <a:rPr lang="en-US" sz="2400" smtClean="0"/>
              <a:t>Berlin Airlift- For 327 days, planes took off and land every few minutes, around the clock.  West Berlin survived because of this airlift, and it boosted American prestige around the world.</a:t>
            </a:r>
          </a:p>
        </p:txBody>
      </p:sp>
      <p:pic>
        <p:nvPicPr>
          <p:cNvPr id="35843" name="Picture 2"/>
          <p:cNvPicPr>
            <a:picLocks noChangeAspect="1" noChangeArrowheads="1"/>
          </p:cNvPicPr>
          <p:nvPr/>
        </p:nvPicPr>
        <p:blipFill>
          <a:blip r:embed="rId2"/>
          <a:srcRect/>
          <a:stretch>
            <a:fillRect/>
          </a:stretch>
        </p:blipFill>
        <p:spPr bwMode="auto">
          <a:xfrm>
            <a:off x="6196013" y="304800"/>
            <a:ext cx="2447925" cy="1866900"/>
          </a:xfrm>
          <a:prstGeom prst="rect">
            <a:avLst/>
          </a:prstGeom>
          <a:noFill/>
          <a:ln w="9525">
            <a:noFill/>
            <a:miter lim="800000"/>
            <a:headEnd/>
            <a:tailEnd/>
          </a:ln>
        </p:spPr>
      </p:pic>
      <p:pic>
        <p:nvPicPr>
          <p:cNvPr id="35844" name="Picture 3"/>
          <p:cNvPicPr>
            <a:picLocks noChangeAspect="1" noChangeArrowheads="1"/>
          </p:cNvPicPr>
          <p:nvPr/>
        </p:nvPicPr>
        <p:blipFill>
          <a:blip r:embed="rId3"/>
          <a:srcRect/>
          <a:stretch>
            <a:fillRect/>
          </a:stretch>
        </p:blipFill>
        <p:spPr bwMode="auto">
          <a:xfrm>
            <a:off x="6300788" y="2590800"/>
            <a:ext cx="2238375" cy="2038350"/>
          </a:xfrm>
          <a:prstGeom prst="rect">
            <a:avLst/>
          </a:prstGeom>
          <a:noFill/>
          <a:ln w="9525">
            <a:noFill/>
            <a:miter lim="800000"/>
            <a:headEnd/>
            <a:tailEnd/>
          </a:ln>
        </p:spPr>
      </p:pic>
      <p:pic>
        <p:nvPicPr>
          <p:cNvPr id="35845" name="Picture 4"/>
          <p:cNvPicPr>
            <a:picLocks noChangeAspect="1" noChangeArrowheads="1"/>
          </p:cNvPicPr>
          <p:nvPr/>
        </p:nvPicPr>
        <p:blipFill>
          <a:blip r:embed="rId4"/>
          <a:srcRect/>
          <a:stretch>
            <a:fillRect/>
          </a:stretch>
        </p:blipFill>
        <p:spPr bwMode="auto">
          <a:xfrm>
            <a:off x="5829300" y="4876800"/>
            <a:ext cx="2838450" cy="16097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Chapter 18 Section 1 </a:t>
            </a:r>
            <a:endParaRPr/>
          </a:p>
        </p:txBody>
      </p:sp>
      <p:sp>
        <p:nvSpPr>
          <p:cNvPr id="36866" name="Content Placeholder 2"/>
          <p:cNvSpPr>
            <a:spLocks noGrp="1"/>
          </p:cNvSpPr>
          <p:nvPr>
            <p:ph idx="1"/>
          </p:nvPr>
        </p:nvSpPr>
        <p:spPr/>
        <p:txBody>
          <a:bodyPr/>
          <a:lstStyle/>
          <a:p>
            <a:pPr eaLnBrk="1" hangingPunct="1"/>
            <a:r>
              <a:rPr lang="en-US" smtClean="0"/>
              <a:t>In the same month West Germany became a new nation, called West Germany and the Soviets created East Germany.</a:t>
            </a:r>
          </a:p>
          <a:p>
            <a:pPr eaLnBrk="1" hangingPunct="1"/>
            <a:r>
              <a:rPr lang="en-US" smtClean="0"/>
              <a:t>The Berlin blockade increased Western European fear of Soviet agression. </a:t>
            </a:r>
          </a:p>
          <a:p>
            <a:pPr eaLnBrk="1" hangingPunct="1"/>
            <a:r>
              <a:rPr lang="en-US" smtClean="0"/>
              <a:t> As a result 10 Western European Nations joined with the U.S. and Canada to create a military alliance called NATO.  </a:t>
            </a:r>
          </a:p>
          <a:p>
            <a:pPr eaLnBrk="1" hangingPunct="1"/>
            <a:r>
              <a:rPr lang="en-US" smtClean="0"/>
              <a:t>The 12 members pledged to support each other in case any member was attacked.</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457200" y="274638"/>
            <a:ext cx="8229600" cy="334962"/>
          </a:xfrm>
        </p:spPr>
        <p:txBody>
          <a:bodyPr/>
          <a:lstStyle/>
          <a:p>
            <a:pPr eaLnBrk="1" hangingPunct="1"/>
            <a:r>
              <a:rPr lang="en-US" sz="4000" smtClean="0"/>
              <a:t>Chapter 18 Section1 Quiz</a:t>
            </a:r>
          </a:p>
        </p:txBody>
      </p:sp>
      <p:sp>
        <p:nvSpPr>
          <p:cNvPr id="37890" name="Rectangle 5"/>
          <p:cNvSpPr>
            <a:spLocks noGrp="1" noChangeArrowheads="1"/>
          </p:cNvSpPr>
          <p:nvPr>
            <p:ph type="body" sz="half" idx="1"/>
          </p:nvPr>
        </p:nvSpPr>
        <p:spPr>
          <a:xfrm>
            <a:off x="304800" y="914400"/>
            <a:ext cx="4191000" cy="5211763"/>
          </a:xfrm>
        </p:spPr>
        <p:txBody>
          <a:bodyPr/>
          <a:lstStyle/>
          <a:p>
            <a:pPr eaLnBrk="1" hangingPunct="1">
              <a:lnSpc>
                <a:spcPct val="80000"/>
              </a:lnSpc>
            </a:pPr>
            <a:r>
              <a:rPr lang="en-US" sz="1200" b="1" smtClean="0"/>
              <a:t>1.) When did the wartime alliance between the U.S. and Russia begin unraveling?</a:t>
            </a:r>
          </a:p>
          <a:p>
            <a:pPr eaLnBrk="1" hangingPunct="1">
              <a:lnSpc>
                <a:spcPct val="80000"/>
              </a:lnSpc>
            </a:pPr>
            <a:r>
              <a:rPr lang="en-US" sz="1200" b="1" smtClean="0"/>
              <a:t>a.) Before the end of WWII</a:t>
            </a:r>
          </a:p>
          <a:p>
            <a:pPr eaLnBrk="1" hangingPunct="1">
              <a:lnSpc>
                <a:spcPct val="80000"/>
              </a:lnSpc>
            </a:pPr>
            <a:r>
              <a:rPr lang="en-US" sz="1200" b="1" smtClean="0"/>
              <a:t>b.) After WWII</a:t>
            </a:r>
          </a:p>
          <a:p>
            <a:pPr eaLnBrk="1" hangingPunct="1">
              <a:lnSpc>
                <a:spcPct val="80000"/>
              </a:lnSpc>
            </a:pPr>
            <a:r>
              <a:rPr lang="en-US" sz="1200" b="1" smtClean="0"/>
              <a:t>c.) Before WWII</a:t>
            </a:r>
          </a:p>
          <a:p>
            <a:pPr eaLnBrk="1" hangingPunct="1">
              <a:lnSpc>
                <a:spcPct val="80000"/>
              </a:lnSpc>
            </a:pPr>
            <a:endParaRPr lang="en-US" sz="1200" b="1" smtClean="0"/>
          </a:p>
          <a:p>
            <a:pPr eaLnBrk="1" hangingPunct="1">
              <a:lnSpc>
                <a:spcPct val="80000"/>
              </a:lnSpc>
            </a:pPr>
            <a:r>
              <a:rPr lang="en-US" sz="1200" b="1" smtClean="0"/>
              <a:t>2.) What part of Europe was communist?</a:t>
            </a:r>
          </a:p>
          <a:p>
            <a:pPr eaLnBrk="1" hangingPunct="1">
              <a:lnSpc>
                <a:spcPct val="80000"/>
              </a:lnSpc>
            </a:pPr>
            <a:r>
              <a:rPr lang="en-US" sz="1200" b="1" smtClean="0"/>
              <a:t>a.) Central Europe</a:t>
            </a:r>
          </a:p>
          <a:p>
            <a:pPr eaLnBrk="1" hangingPunct="1">
              <a:lnSpc>
                <a:spcPct val="80000"/>
              </a:lnSpc>
            </a:pPr>
            <a:r>
              <a:rPr lang="en-US" sz="1200" b="1" smtClean="0"/>
              <a:t>b.) Western Europe</a:t>
            </a:r>
          </a:p>
          <a:p>
            <a:pPr eaLnBrk="1" hangingPunct="1">
              <a:lnSpc>
                <a:spcPct val="80000"/>
              </a:lnSpc>
            </a:pPr>
            <a:r>
              <a:rPr lang="en-US" sz="1200" b="1" smtClean="0"/>
              <a:t>c.) Eastern Europe</a:t>
            </a:r>
          </a:p>
          <a:p>
            <a:pPr eaLnBrk="1" hangingPunct="1">
              <a:lnSpc>
                <a:spcPct val="80000"/>
              </a:lnSpc>
            </a:pPr>
            <a:endParaRPr lang="en-US" sz="1200" b="1" smtClean="0"/>
          </a:p>
          <a:p>
            <a:pPr eaLnBrk="1" hangingPunct="1">
              <a:lnSpc>
                <a:spcPct val="80000"/>
              </a:lnSpc>
            </a:pPr>
            <a:r>
              <a:rPr lang="en-US" sz="1200" b="1" smtClean="0"/>
              <a:t>3.) What part of Korea was communist?</a:t>
            </a:r>
          </a:p>
          <a:p>
            <a:pPr eaLnBrk="1" hangingPunct="1">
              <a:lnSpc>
                <a:spcPct val="80000"/>
              </a:lnSpc>
            </a:pPr>
            <a:r>
              <a:rPr lang="en-US" sz="1200" b="1" smtClean="0"/>
              <a:t>a.) North</a:t>
            </a:r>
          </a:p>
          <a:p>
            <a:pPr eaLnBrk="1" hangingPunct="1">
              <a:lnSpc>
                <a:spcPct val="80000"/>
              </a:lnSpc>
            </a:pPr>
            <a:r>
              <a:rPr lang="en-US" sz="1200" b="1" smtClean="0"/>
              <a:t>b.) South</a:t>
            </a:r>
          </a:p>
          <a:p>
            <a:pPr eaLnBrk="1" hangingPunct="1">
              <a:lnSpc>
                <a:spcPct val="80000"/>
              </a:lnSpc>
            </a:pPr>
            <a:r>
              <a:rPr lang="en-US" sz="1200" b="1" smtClean="0"/>
              <a:t>c.) East</a:t>
            </a:r>
          </a:p>
          <a:p>
            <a:pPr eaLnBrk="1" hangingPunct="1">
              <a:lnSpc>
                <a:spcPct val="80000"/>
              </a:lnSpc>
            </a:pPr>
            <a:endParaRPr lang="en-US" sz="1200" b="1" smtClean="0"/>
          </a:p>
          <a:p>
            <a:pPr eaLnBrk="1" hangingPunct="1">
              <a:lnSpc>
                <a:spcPct val="80000"/>
              </a:lnSpc>
            </a:pPr>
            <a:r>
              <a:rPr lang="en-US" sz="1200" b="1" smtClean="0"/>
              <a:t>4.) What pact shaped the Cold War?</a:t>
            </a:r>
          </a:p>
          <a:p>
            <a:pPr eaLnBrk="1" hangingPunct="1">
              <a:lnSpc>
                <a:spcPct val="80000"/>
              </a:lnSpc>
            </a:pPr>
            <a:r>
              <a:rPr lang="en-US" sz="1200" b="1" smtClean="0"/>
              <a:t>a.) The anti communist pact</a:t>
            </a:r>
          </a:p>
          <a:p>
            <a:pPr eaLnBrk="1" hangingPunct="1">
              <a:lnSpc>
                <a:spcPct val="80000"/>
              </a:lnSpc>
            </a:pPr>
            <a:r>
              <a:rPr lang="en-US" sz="1200" b="1" smtClean="0"/>
              <a:t>b.) The Cold War Pact</a:t>
            </a:r>
          </a:p>
          <a:p>
            <a:pPr eaLnBrk="1" hangingPunct="1">
              <a:lnSpc>
                <a:spcPct val="80000"/>
              </a:lnSpc>
            </a:pPr>
            <a:r>
              <a:rPr lang="en-US" sz="1200" b="1" smtClean="0"/>
              <a:t>c.) The Warsaw Pact</a:t>
            </a:r>
          </a:p>
          <a:p>
            <a:pPr eaLnBrk="1" hangingPunct="1">
              <a:lnSpc>
                <a:spcPct val="80000"/>
              </a:lnSpc>
            </a:pPr>
            <a:endParaRPr lang="en-US" sz="1200" b="1" smtClean="0"/>
          </a:p>
          <a:p>
            <a:pPr eaLnBrk="1" hangingPunct="1">
              <a:lnSpc>
                <a:spcPct val="80000"/>
              </a:lnSpc>
            </a:pPr>
            <a:r>
              <a:rPr lang="en-US" sz="1200" b="1" smtClean="0"/>
              <a:t>5.) What does NATO stand for?</a:t>
            </a:r>
          </a:p>
          <a:p>
            <a:pPr eaLnBrk="1" hangingPunct="1">
              <a:lnSpc>
                <a:spcPct val="80000"/>
              </a:lnSpc>
            </a:pPr>
            <a:r>
              <a:rPr lang="en-US" sz="1200" b="1" smtClean="0"/>
              <a:t>a.) North Atlantic Treaty Organization</a:t>
            </a:r>
          </a:p>
          <a:p>
            <a:pPr eaLnBrk="1" hangingPunct="1">
              <a:lnSpc>
                <a:spcPct val="80000"/>
              </a:lnSpc>
            </a:pPr>
            <a:r>
              <a:rPr lang="en-US" sz="1200" b="1" smtClean="0"/>
              <a:t>b.) North African Treaty Organization</a:t>
            </a:r>
          </a:p>
          <a:p>
            <a:pPr eaLnBrk="1" hangingPunct="1">
              <a:lnSpc>
                <a:spcPct val="80000"/>
              </a:lnSpc>
            </a:pPr>
            <a:r>
              <a:rPr lang="en-US" sz="1200" b="1" smtClean="0"/>
              <a:t>c.) North American Treaty Organization</a:t>
            </a:r>
          </a:p>
        </p:txBody>
      </p:sp>
      <p:sp>
        <p:nvSpPr>
          <p:cNvPr id="37891" name="Rectangle 6"/>
          <p:cNvSpPr>
            <a:spLocks noGrp="1" noChangeArrowheads="1"/>
          </p:cNvSpPr>
          <p:nvPr>
            <p:ph type="body" sz="half" idx="2"/>
          </p:nvPr>
        </p:nvSpPr>
        <p:spPr>
          <a:xfrm>
            <a:off x="4495800" y="914400"/>
            <a:ext cx="4191000" cy="5211763"/>
          </a:xfrm>
        </p:spPr>
        <p:txBody>
          <a:bodyPr/>
          <a:lstStyle/>
          <a:p>
            <a:pPr eaLnBrk="1" hangingPunct="1">
              <a:lnSpc>
                <a:spcPct val="80000"/>
              </a:lnSpc>
            </a:pPr>
            <a:r>
              <a:rPr lang="en-US" sz="1200" b="1" smtClean="0"/>
              <a:t>6.) What president took over for Roosevelt?</a:t>
            </a:r>
          </a:p>
          <a:p>
            <a:pPr eaLnBrk="1" hangingPunct="1">
              <a:lnSpc>
                <a:spcPct val="80000"/>
              </a:lnSpc>
            </a:pPr>
            <a:r>
              <a:rPr lang="en-US" sz="1200" b="1" smtClean="0"/>
              <a:t>a.) Hoover</a:t>
            </a:r>
          </a:p>
          <a:p>
            <a:pPr eaLnBrk="1" hangingPunct="1">
              <a:lnSpc>
                <a:spcPct val="80000"/>
              </a:lnSpc>
            </a:pPr>
            <a:r>
              <a:rPr lang="en-US" sz="1200" b="1" smtClean="0"/>
              <a:t>b.) Eisenhower</a:t>
            </a:r>
          </a:p>
          <a:p>
            <a:pPr eaLnBrk="1" hangingPunct="1">
              <a:lnSpc>
                <a:spcPct val="80000"/>
              </a:lnSpc>
            </a:pPr>
            <a:r>
              <a:rPr lang="en-US" sz="1200" b="1" smtClean="0"/>
              <a:t>c.) Truman</a:t>
            </a:r>
          </a:p>
          <a:p>
            <a:pPr eaLnBrk="1" hangingPunct="1">
              <a:lnSpc>
                <a:spcPct val="80000"/>
              </a:lnSpc>
            </a:pPr>
            <a:endParaRPr lang="en-US" sz="1200" b="1" smtClean="0"/>
          </a:p>
          <a:p>
            <a:pPr eaLnBrk="1" hangingPunct="1">
              <a:lnSpc>
                <a:spcPct val="80000"/>
              </a:lnSpc>
            </a:pPr>
            <a:r>
              <a:rPr lang="en-US" sz="1200" b="1" smtClean="0"/>
              <a:t>7.) Describe Truman’s tactics on the war?</a:t>
            </a:r>
          </a:p>
          <a:p>
            <a:pPr eaLnBrk="1" hangingPunct="1">
              <a:lnSpc>
                <a:spcPct val="80000"/>
              </a:lnSpc>
            </a:pPr>
            <a:r>
              <a:rPr lang="en-US" sz="1200" b="1" smtClean="0"/>
              <a:t>a.) He immediately declared war</a:t>
            </a:r>
          </a:p>
          <a:p>
            <a:pPr eaLnBrk="1" hangingPunct="1">
              <a:lnSpc>
                <a:spcPct val="80000"/>
              </a:lnSpc>
            </a:pPr>
            <a:r>
              <a:rPr lang="en-US" sz="1200" b="1" smtClean="0"/>
              <a:t>b.) He tried to make Germany pay back Russia for the damage they had caused</a:t>
            </a:r>
          </a:p>
          <a:p>
            <a:pPr eaLnBrk="1" hangingPunct="1">
              <a:lnSpc>
                <a:spcPct val="80000"/>
              </a:lnSpc>
            </a:pPr>
            <a:r>
              <a:rPr lang="en-US" sz="1200" b="1" smtClean="0"/>
              <a:t>c.) He tried for diplomacy</a:t>
            </a:r>
          </a:p>
          <a:p>
            <a:pPr eaLnBrk="1" hangingPunct="1">
              <a:lnSpc>
                <a:spcPct val="80000"/>
              </a:lnSpc>
            </a:pPr>
            <a:endParaRPr lang="en-US" sz="1200" b="1" smtClean="0"/>
          </a:p>
          <a:p>
            <a:pPr eaLnBrk="1" hangingPunct="1">
              <a:lnSpc>
                <a:spcPct val="80000"/>
              </a:lnSpc>
            </a:pPr>
            <a:r>
              <a:rPr lang="en-US" sz="1200" b="1" smtClean="0"/>
              <a:t>8.) What issue put the U.S. and Russia at deep odds with each other?</a:t>
            </a:r>
          </a:p>
          <a:p>
            <a:pPr eaLnBrk="1" hangingPunct="1">
              <a:lnSpc>
                <a:spcPct val="80000"/>
              </a:lnSpc>
            </a:pPr>
            <a:r>
              <a:rPr lang="en-US" sz="1200" b="1" smtClean="0"/>
              <a:t>a.) Russia was not going to allow free elections in Poland</a:t>
            </a:r>
          </a:p>
          <a:p>
            <a:pPr eaLnBrk="1" hangingPunct="1">
              <a:lnSpc>
                <a:spcPct val="80000"/>
              </a:lnSpc>
            </a:pPr>
            <a:r>
              <a:rPr lang="en-US" sz="1200" b="1" smtClean="0"/>
              <a:t>b.) The U.S. was not going to allow free elections in Poland</a:t>
            </a:r>
          </a:p>
          <a:p>
            <a:pPr eaLnBrk="1" hangingPunct="1">
              <a:lnSpc>
                <a:spcPct val="80000"/>
              </a:lnSpc>
            </a:pPr>
            <a:r>
              <a:rPr lang="en-US" sz="1200" b="1" smtClean="0"/>
              <a:t>c.) The U.S. wanted Germany to pay reparations for WWII</a:t>
            </a:r>
          </a:p>
          <a:p>
            <a:pPr eaLnBrk="1" hangingPunct="1">
              <a:lnSpc>
                <a:spcPct val="80000"/>
              </a:lnSpc>
            </a:pPr>
            <a:endParaRPr lang="en-US" sz="1200" b="1" smtClean="0"/>
          </a:p>
          <a:p>
            <a:pPr eaLnBrk="1" hangingPunct="1">
              <a:lnSpc>
                <a:spcPct val="80000"/>
              </a:lnSpc>
            </a:pPr>
            <a:r>
              <a:rPr lang="en-US" sz="1200" b="1" smtClean="0"/>
              <a:t>9.) What was the U.S. afraid of?</a:t>
            </a:r>
          </a:p>
          <a:p>
            <a:pPr eaLnBrk="1" hangingPunct="1">
              <a:lnSpc>
                <a:spcPct val="80000"/>
              </a:lnSpc>
            </a:pPr>
            <a:r>
              <a:rPr lang="en-US" sz="1200" b="1" smtClean="0"/>
              <a:t>a.) That Russia was more powerful than the U.S.</a:t>
            </a:r>
          </a:p>
          <a:p>
            <a:pPr eaLnBrk="1" hangingPunct="1">
              <a:lnSpc>
                <a:spcPct val="80000"/>
              </a:lnSpc>
            </a:pPr>
            <a:r>
              <a:rPr lang="en-US" sz="1200" b="1" smtClean="0"/>
              <a:t>b.) That Poland was going to become the world’s only super power</a:t>
            </a:r>
          </a:p>
          <a:p>
            <a:pPr eaLnBrk="1" hangingPunct="1">
              <a:lnSpc>
                <a:spcPct val="80000"/>
              </a:lnSpc>
            </a:pPr>
            <a:r>
              <a:rPr lang="en-US" sz="1200" b="1" smtClean="0"/>
              <a:t>c.) That communism was going to spread</a:t>
            </a:r>
          </a:p>
          <a:p>
            <a:pPr eaLnBrk="1" hangingPunct="1">
              <a:lnSpc>
                <a:spcPct val="80000"/>
              </a:lnSpc>
            </a:pPr>
            <a:endParaRPr lang="en-US" sz="1200" b="1" smtClean="0"/>
          </a:p>
          <a:p>
            <a:pPr eaLnBrk="1" hangingPunct="1">
              <a:lnSpc>
                <a:spcPct val="80000"/>
              </a:lnSpc>
            </a:pPr>
            <a:r>
              <a:rPr lang="en-US" sz="1200" b="1" smtClean="0"/>
              <a:t>10.) Who was the economic leader in the world at this time?</a:t>
            </a:r>
          </a:p>
          <a:p>
            <a:pPr eaLnBrk="1" hangingPunct="1">
              <a:lnSpc>
                <a:spcPct val="80000"/>
              </a:lnSpc>
            </a:pPr>
            <a:r>
              <a:rPr lang="en-US" sz="1200" b="1" smtClean="0"/>
              <a:t>a.) The U.S.</a:t>
            </a:r>
          </a:p>
          <a:p>
            <a:pPr eaLnBrk="1" hangingPunct="1">
              <a:lnSpc>
                <a:spcPct val="80000"/>
              </a:lnSpc>
            </a:pPr>
            <a:r>
              <a:rPr lang="en-US" sz="1200" b="1" smtClean="0"/>
              <a:t>b.) Russia</a:t>
            </a:r>
          </a:p>
          <a:p>
            <a:pPr eaLnBrk="1" hangingPunct="1">
              <a:lnSpc>
                <a:spcPct val="80000"/>
              </a:lnSpc>
            </a:pPr>
            <a:r>
              <a:rPr lang="en-US" sz="1200" b="1" smtClean="0"/>
              <a:t>c.) Germany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274638"/>
            <a:ext cx="8229600" cy="258762"/>
          </a:xfrm>
        </p:spPr>
        <p:txBody>
          <a:bodyPr/>
          <a:lstStyle/>
          <a:p>
            <a:pPr eaLnBrk="1" hangingPunct="1"/>
            <a:r>
              <a:rPr lang="en-US" sz="4000" smtClean="0"/>
              <a:t>Chapter 18 Section 1 Quiz Con’t. </a:t>
            </a:r>
          </a:p>
        </p:txBody>
      </p:sp>
      <p:sp>
        <p:nvSpPr>
          <p:cNvPr id="38914" name="Rectangle 4"/>
          <p:cNvSpPr>
            <a:spLocks noGrp="1" noChangeArrowheads="1"/>
          </p:cNvSpPr>
          <p:nvPr>
            <p:ph type="body" sz="half" idx="1"/>
          </p:nvPr>
        </p:nvSpPr>
        <p:spPr>
          <a:xfrm>
            <a:off x="381000" y="838200"/>
            <a:ext cx="4114800" cy="5287963"/>
          </a:xfrm>
        </p:spPr>
        <p:txBody>
          <a:bodyPr/>
          <a:lstStyle/>
          <a:p>
            <a:pPr eaLnBrk="1" hangingPunct="1">
              <a:lnSpc>
                <a:spcPct val="80000"/>
              </a:lnSpc>
            </a:pPr>
            <a:r>
              <a:rPr lang="en-US" sz="1200" b="1" smtClean="0"/>
              <a:t>11.) What was Truman’s policy of containment?</a:t>
            </a:r>
          </a:p>
          <a:p>
            <a:pPr eaLnBrk="1" hangingPunct="1">
              <a:lnSpc>
                <a:spcPct val="80000"/>
              </a:lnSpc>
            </a:pPr>
            <a:r>
              <a:rPr lang="en-US" sz="1200" b="1" smtClean="0"/>
              <a:t>a.) It took measures to make sure every country kept to itself, even in trade</a:t>
            </a:r>
          </a:p>
          <a:p>
            <a:pPr eaLnBrk="1" hangingPunct="1">
              <a:lnSpc>
                <a:spcPct val="80000"/>
              </a:lnSpc>
            </a:pPr>
            <a:r>
              <a:rPr lang="en-US" sz="1200" b="1" smtClean="0"/>
              <a:t>b.) It took measures to make sure that communism did not spread</a:t>
            </a:r>
          </a:p>
          <a:p>
            <a:pPr eaLnBrk="1" hangingPunct="1">
              <a:lnSpc>
                <a:spcPct val="80000"/>
              </a:lnSpc>
            </a:pPr>
            <a:r>
              <a:rPr lang="en-US" sz="1200" b="1" smtClean="0"/>
              <a:t>c.) It took measures to make sure that Democracy would not spread to E. Europe</a:t>
            </a:r>
          </a:p>
          <a:p>
            <a:pPr eaLnBrk="1" hangingPunct="1">
              <a:lnSpc>
                <a:spcPct val="80000"/>
              </a:lnSpc>
            </a:pPr>
            <a:endParaRPr lang="en-US" sz="1200" b="1" smtClean="0"/>
          </a:p>
          <a:p>
            <a:pPr eaLnBrk="1" hangingPunct="1">
              <a:lnSpc>
                <a:spcPct val="80000"/>
              </a:lnSpc>
            </a:pPr>
            <a:r>
              <a:rPr lang="en-US" sz="1200" b="1" smtClean="0"/>
              <a:t>12.) What was a set of principles of U.S. foreign policy that requested $400 million</a:t>
            </a:r>
          </a:p>
          <a:p>
            <a:pPr eaLnBrk="1" hangingPunct="1">
              <a:lnSpc>
                <a:spcPct val="80000"/>
              </a:lnSpc>
            </a:pPr>
            <a:r>
              <a:rPr lang="en-US" sz="1200" b="1" smtClean="0"/>
              <a:t>dollars to Greece and Turkey?</a:t>
            </a:r>
          </a:p>
          <a:p>
            <a:pPr eaLnBrk="1" hangingPunct="1">
              <a:lnSpc>
                <a:spcPct val="80000"/>
              </a:lnSpc>
            </a:pPr>
            <a:r>
              <a:rPr lang="en-US" sz="1200" b="1" smtClean="0"/>
              <a:t>a.) The Truman Aid package</a:t>
            </a:r>
          </a:p>
          <a:p>
            <a:pPr eaLnBrk="1" hangingPunct="1">
              <a:lnSpc>
                <a:spcPct val="80000"/>
              </a:lnSpc>
            </a:pPr>
            <a:r>
              <a:rPr lang="en-US" sz="1200" b="1" smtClean="0"/>
              <a:t>b.) The Truman Doctrine</a:t>
            </a:r>
          </a:p>
          <a:p>
            <a:pPr eaLnBrk="1" hangingPunct="1">
              <a:lnSpc>
                <a:spcPct val="80000"/>
              </a:lnSpc>
            </a:pPr>
            <a:r>
              <a:rPr lang="en-US" sz="1200" b="1" smtClean="0"/>
              <a:t>c.) The Allied Recovery package</a:t>
            </a:r>
          </a:p>
          <a:p>
            <a:pPr eaLnBrk="1" hangingPunct="1">
              <a:lnSpc>
                <a:spcPct val="80000"/>
              </a:lnSpc>
            </a:pPr>
            <a:endParaRPr lang="en-US" sz="1200" b="1" smtClean="0"/>
          </a:p>
          <a:p>
            <a:pPr eaLnBrk="1" hangingPunct="1">
              <a:lnSpc>
                <a:spcPct val="80000"/>
              </a:lnSpc>
            </a:pPr>
            <a:r>
              <a:rPr lang="en-US" sz="1200" b="1" smtClean="0"/>
              <a:t>13.) Why did the U.S. want to give this aid to Greece and Turkey?</a:t>
            </a:r>
          </a:p>
          <a:p>
            <a:pPr eaLnBrk="1" hangingPunct="1">
              <a:lnSpc>
                <a:spcPct val="80000"/>
              </a:lnSpc>
            </a:pPr>
            <a:r>
              <a:rPr lang="en-US" sz="1200" b="1" smtClean="0"/>
              <a:t>a.) They were trying to make them super powers to form an alliance</a:t>
            </a:r>
          </a:p>
          <a:p>
            <a:pPr eaLnBrk="1" hangingPunct="1">
              <a:lnSpc>
                <a:spcPct val="80000"/>
              </a:lnSpc>
            </a:pPr>
            <a:r>
              <a:rPr lang="en-US" sz="1200" b="1" smtClean="0"/>
              <a:t>b.) The U.S. wanted to take over those countries</a:t>
            </a:r>
          </a:p>
          <a:p>
            <a:pPr eaLnBrk="1" hangingPunct="1">
              <a:lnSpc>
                <a:spcPct val="80000"/>
              </a:lnSpc>
            </a:pPr>
            <a:r>
              <a:rPr lang="en-US" sz="1200" b="1" smtClean="0"/>
              <a:t>c.) They were trying to keep them from coming under communist rule</a:t>
            </a:r>
          </a:p>
          <a:p>
            <a:pPr eaLnBrk="1" hangingPunct="1">
              <a:lnSpc>
                <a:spcPct val="80000"/>
              </a:lnSpc>
            </a:pPr>
            <a:endParaRPr lang="en-US" sz="1200" b="1" smtClean="0"/>
          </a:p>
          <a:p>
            <a:pPr eaLnBrk="1" hangingPunct="1">
              <a:lnSpc>
                <a:spcPct val="80000"/>
              </a:lnSpc>
            </a:pPr>
            <a:r>
              <a:rPr lang="en-US" sz="1200" b="1" smtClean="0"/>
              <a:t>14.) Name the plan of the U.S. meant to create a stronger foundation for Western Europe?</a:t>
            </a:r>
          </a:p>
          <a:p>
            <a:pPr eaLnBrk="1" hangingPunct="1">
              <a:lnSpc>
                <a:spcPct val="80000"/>
              </a:lnSpc>
            </a:pPr>
            <a:r>
              <a:rPr lang="en-US" sz="1200" b="1" smtClean="0"/>
              <a:t>a.) The Marshall Plan</a:t>
            </a:r>
          </a:p>
          <a:p>
            <a:pPr eaLnBrk="1" hangingPunct="1">
              <a:lnSpc>
                <a:spcPct val="80000"/>
              </a:lnSpc>
            </a:pPr>
            <a:r>
              <a:rPr lang="en-US" sz="1200" b="1" smtClean="0"/>
              <a:t>b.) The Red Scare</a:t>
            </a:r>
          </a:p>
          <a:p>
            <a:pPr eaLnBrk="1" hangingPunct="1">
              <a:lnSpc>
                <a:spcPct val="80000"/>
              </a:lnSpc>
            </a:pPr>
            <a:r>
              <a:rPr lang="en-US" sz="1200" b="1" smtClean="0"/>
              <a:t>c.) The Truman Doctrine</a:t>
            </a:r>
          </a:p>
          <a:p>
            <a:pPr eaLnBrk="1" hangingPunct="1">
              <a:lnSpc>
                <a:spcPct val="80000"/>
              </a:lnSpc>
            </a:pPr>
            <a:endParaRPr lang="en-US" sz="1200" b="1" smtClean="0"/>
          </a:p>
          <a:p>
            <a:pPr eaLnBrk="1" hangingPunct="1">
              <a:lnSpc>
                <a:spcPct val="80000"/>
              </a:lnSpc>
            </a:pPr>
            <a:r>
              <a:rPr lang="en-US" sz="1200" b="1" smtClean="0"/>
              <a:t>15.) What plan offered aid to Russia?</a:t>
            </a:r>
          </a:p>
          <a:p>
            <a:pPr eaLnBrk="1" hangingPunct="1">
              <a:lnSpc>
                <a:spcPct val="80000"/>
              </a:lnSpc>
            </a:pPr>
            <a:r>
              <a:rPr lang="en-US" sz="1200" b="1" smtClean="0"/>
              <a:t>a.) The Axis Power relief plan</a:t>
            </a:r>
          </a:p>
          <a:p>
            <a:pPr eaLnBrk="1" hangingPunct="1">
              <a:lnSpc>
                <a:spcPct val="80000"/>
              </a:lnSpc>
            </a:pPr>
            <a:r>
              <a:rPr lang="en-US" sz="1200" b="1" smtClean="0"/>
              <a:t>b.) The Marshall Plan</a:t>
            </a:r>
          </a:p>
          <a:p>
            <a:pPr eaLnBrk="1" hangingPunct="1">
              <a:lnSpc>
                <a:spcPct val="80000"/>
              </a:lnSpc>
            </a:pPr>
            <a:r>
              <a:rPr lang="en-US" sz="1200" b="1" smtClean="0"/>
              <a:t>c.) The Reconstruction Plan</a:t>
            </a:r>
          </a:p>
        </p:txBody>
      </p:sp>
      <p:sp>
        <p:nvSpPr>
          <p:cNvPr id="38915" name="Rectangle 5"/>
          <p:cNvSpPr>
            <a:spLocks noGrp="1" noChangeArrowheads="1"/>
          </p:cNvSpPr>
          <p:nvPr>
            <p:ph type="body" sz="half" idx="2"/>
          </p:nvPr>
        </p:nvSpPr>
        <p:spPr>
          <a:xfrm>
            <a:off x="4572000" y="838200"/>
            <a:ext cx="4114800" cy="5287963"/>
          </a:xfrm>
        </p:spPr>
        <p:txBody>
          <a:bodyPr/>
          <a:lstStyle/>
          <a:p>
            <a:pPr eaLnBrk="1" hangingPunct="1">
              <a:lnSpc>
                <a:spcPct val="80000"/>
              </a:lnSpc>
            </a:pPr>
            <a:r>
              <a:rPr lang="en-US" sz="1200" b="1" smtClean="0"/>
              <a:t>16.) What did Russia think about the Reconstruction plan?</a:t>
            </a:r>
          </a:p>
          <a:p>
            <a:pPr eaLnBrk="1" hangingPunct="1">
              <a:lnSpc>
                <a:spcPct val="80000"/>
              </a:lnSpc>
            </a:pPr>
            <a:r>
              <a:rPr lang="en-US" sz="1200" b="1" smtClean="0"/>
              <a:t>a.) They rejected it</a:t>
            </a:r>
          </a:p>
          <a:p>
            <a:pPr eaLnBrk="1" hangingPunct="1">
              <a:lnSpc>
                <a:spcPct val="80000"/>
              </a:lnSpc>
            </a:pPr>
            <a:r>
              <a:rPr lang="en-US" sz="1200" b="1" smtClean="0"/>
              <a:t>b.) They accepted it</a:t>
            </a:r>
          </a:p>
          <a:p>
            <a:pPr eaLnBrk="1" hangingPunct="1">
              <a:lnSpc>
                <a:spcPct val="80000"/>
              </a:lnSpc>
            </a:pPr>
            <a:r>
              <a:rPr lang="en-US" sz="1200" b="1" smtClean="0"/>
              <a:t>c.) They were indifferent to it</a:t>
            </a:r>
          </a:p>
          <a:p>
            <a:pPr eaLnBrk="1" hangingPunct="1">
              <a:lnSpc>
                <a:spcPct val="80000"/>
              </a:lnSpc>
            </a:pPr>
            <a:endParaRPr lang="en-US" sz="1200" b="1" smtClean="0"/>
          </a:p>
          <a:p>
            <a:pPr eaLnBrk="1" hangingPunct="1">
              <a:lnSpc>
                <a:spcPct val="80000"/>
              </a:lnSpc>
            </a:pPr>
            <a:r>
              <a:rPr lang="en-US" sz="1200" b="1" smtClean="0"/>
              <a:t>17.) Which countries economies in the following list did not improve after WWII?</a:t>
            </a:r>
          </a:p>
          <a:p>
            <a:pPr eaLnBrk="1" hangingPunct="1">
              <a:lnSpc>
                <a:spcPct val="80000"/>
              </a:lnSpc>
            </a:pPr>
            <a:r>
              <a:rPr lang="en-US" sz="1200" b="1" smtClean="0"/>
              <a:t>a.) Germany</a:t>
            </a:r>
          </a:p>
          <a:p>
            <a:pPr eaLnBrk="1" hangingPunct="1">
              <a:lnSpc>
                <a:spcPct val="80000"/>
              </a:lnSpc>
            </a:pPr>
            <a:r>
              <a:rPr lang="en-US" sz="1200" b="1" smtClean="0"/>
              <a:t>b.) United States</a:t>
            </a:r>
          </a:p>
          <a:p>
            <a:pPr eaLnBrk="1" hangingPunct="1">
              <a:lnSpc>
                <a:spcPct val="80000"/>
              </a:lnSpc>
            </a:pPr>
            <a:r>
              <a:rPr lang="en-US" sz="1200" b="1" smtClean="0"/>
              <a:t>c.) Russia</a:t>
            </a:r>
          </a:p>
          <a:p>
            <a:pPr eaLnBrk="1" hangingPunct="1">
              <a:lnSpc>
                <a:spcPct val="80000"/>
              </a:lnSpc>
            </a:pPr>
            <a:endParaRPr lang="en-US" sz="1200" b="1" smtClean="0"/>
          </a:p>
          <a:p>
            <a:pPr eaLnBrk="1" hangingPunct="1">
              <a:lnSpc>
                <a:spcPct val="80000"/>
              </a:lnSpc>
            </a:pPr>
            <a:r>
              <a:rPr lang="en-US" sz="1200" b="1" smtClean="0"/>
              <a:t>18.) How many zones was Germany broke into by the end of the war?</a:t>
            </a:r>
          </a:p>
          <a:p>
            <a:pPr eaLnBrk="1" hangingPunct="1">
              <a:lnSpc>
                <a:spcPct val="80000"/>
              </a:lnSpc>
            </a:pPr>
            <a:r>
              <a:rPr lang="en-US" sz="1200" b="1" smtClean="0"/>
              <a:t>a.) 4</a:t>
            </a:r>
          </a:p>
          <a:p>
            <a:pPr eaLnBrk="1" hangingPunct="1">
              <a:lnSpc>
                <a:spcPct val="80000"/>
              </a:lnSpc>
            </a:pPr>
            <a:r>
              <a:rPr lang="en-US" sz="1200" b="1" smtClean="0"/>
              <a:t>b.) 2</a:t>
            </a:r>
          </a:p>
          <a:p>
            <a:pPr eaLnBrk="1" hangingPunct="1">
              <a:lnSpc>
                <a:spcPct val="80000"/>
              </a:lnSpc>
            </a:pPr>
            <a:r>
              <a:rPr lang="en-US" sz="1200" b="1" smtClean="0"/>
              <a:t>c.) 3</a:t>
            </a:r>
          </a:p>
          <a:p>
            <a:pPr eaLnBrk="1" hangingPunct="1">
              <a:lnSpc>
                <a:spcPct val="80000"/>
              </a:lnSpc>
            </a:pPr>
            <a:endParaRPr lang="en-US" sz="1200" b="1" smtClean="0"/>
          </a:p>
          <a:p>
            <a:pPr eaLnBrk="1" hangingPunct="1">
              <a:lnSpc>
                <a:spcPct val="80000"/>
              </a:lnSpc>
            </a:pPr>
            <a:r>
              <a:rPr lang="en-US" sz="1200" b="1" smtClean="0"/>
              <a:t>19.) What part of Berlin, Germany did the U.S. try to help?</a:t>
            </a:r>
          </a:p>
          <a:p>
            <a:pPr eaLnBrk="1" hangingPunct="1">
              <a:lnSpc>
                <a:spcPct val="80000"/>
              </a:lnSpc>
            </a:pPr>
            <a:r>
              <a:rPr lang="en-US" sz="1200" b="1" smtClean="0"/>
              <a:t>a.) Western</a:t>
            </a:r>
          </a:p>
          <a:p>
            <a:pPr eaLnBrk="1" hangingPunct="1">
              <a:lnSpc>
                <a:spcPct val="80000"/>
              </a:lnSpc>
            </a:pPr>
            <a:r>
              <a:rPr lang="en-US" sz="1200" b="1" smtClean="0"/>
              <a:t>b.) Eastern</a:t>
            </a:r>
          </a:p>
          <a:p>
            <a:pPr eaLnBrk="1" hangingPunct="1">
              <a:lnSpc>
                <a:spcPct val="80000"/>
              </a:lnSpc>
            </a:pPr>
            <a:r>
              <a:rPr lang="en-US" sz="1200" b="1" smtClean="0"/>
              <a:t>c.) Central</a:t>
            </a:r>
          </a:p>
          <a:p>
            <a:pPr eaLnBrk="1" hangingPunct="1">
              <a:lnSpc>
                <a:spcPct val="80000"/>
              </a:lnSpc>
            </a:pPr>
            <a:endParaRPr lang="en-US" sz="1200" b="1" smtClean="0"/>
          </a:p>
          <a:p>
            <a:pPr eaLnBrk="1" hangingPunct="1">
              <a:lnSpc>
                <a:spcPct val="80000"/>
              </a:lnSpc>
            </a:pPr>
            <a:r>
              <a:rPr lang="en-US" sz="1200" b="1" smtClean="0"/>
              <a:t>20.) Why did most Western European states join with the U.S. and Canada?</a:t>
            </a:r>
          </a:p>
          <a:p>
            <a:pPr eaLnBrk="1" hangingPunct="1">
              <a:lnSpc>
                <a:spcPct val="80000"/>
              </a:lnSpc>
            </a:pPr>
            <a:r>
              <a:rPr lang="en-US" sz="1200" b="1" smtClean="0"/>
              <a:t>a.) They did not want to be communist</a:t>
            </a:r>
          </a:p>
          <a:p>
            <a:pPr eaLnBrk="1" hangingPunct="1">
              <a:lnSpc>
                <a:spcPct val="80000"/>
              </a:lnSpc>
            </a:pPr>
            <a:r>
              <a:rPr lang="en-US" sz="1200" b="1" smtClean="0"/>
              <a:t>b.) They wanted to be communist</a:t>
            </a:r>
          </a:p>
          <a:p>
            <a:pPr eaLnBrk="1" hangingPunct="1">
              <a:lnSpc>
                <a:spcPct val="80000"/>
              </a:lnSpc>
            </a:pPr>
            <a:r>
              <a:rPr lang="en-US" sz="1200" b="1" smtClean="0"/>
              <a:t>c.) They felt sympathy for the Nazi’s who had been devastated in WWII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3838"/>
            <a:ext cx="8229600" cy="385762"/>
          </a:xfrm>
        </p:spPr>
        <p:txBody>
          <a:bodyPr/>
          <a:lstStyle/>
          <a:p>
            <a:r>
              <a:rPr lang="en-US" sz="4000" smtClean="0"/>
              <a:t>Chapter 18 Section 1 Quiz</a:t>
            </a:r>
          </a:p>
        </p:txBody>
      </p:sp>
      <p:sp>
        <p:nvSpPr>
          <p:cNvPr id="43012" name="Rectangle 4"/>
          <p:cNvSpPr>
            <a:spLocks noGrp="1" noChangeArrowheads="1"/>
          </p:cNvSpPr>
          <p:nvPr>
            <p:ph type="body" sz="half" idx="1"/>
          </p:nvPr>
        </p:nvSpPr>
        <p:spPr>
          <a:xfrm>
            <a:off x="457200" y="914400"/>
            <a:ext cx="4038600" cy="5211763"/>
          </a:xfrm>
        </p:spPr>
        <p:txBody>
          <a:bodyPr/>
          <a:lstStyle/>
          <a:p>
            <a:pPr>
              <a:lnSpc>
                <a:spcPct val="80000"/>
              </a:lnSpc>
            </a:pPr>
            <a:r>
              <a:rPr lang="en-US" sz="1200" b="1" smtClean="0"/>
              <a:t>11.) What were the set of principles of U.S. foreign policy that gave $400 million in aid to</a:t>
            </a:r>
          </a:p>
          <a:p>
            <a:pPr>
              <a:lnSpc>
                <a:spcPct val="80000"/>
              </a:lnSpc>
            </a:pPr>
            <a:r>
              <a:rPr lang="en-US" sz="1200" b="1" smtClean="0"/>
              <a:t>Greece and Turkey?</a:t>
            </a:r>
          </a:p>
          <a:p>
            <a:pPr>
              <a:lnSpc>
                <a:spcPct val="80000"/>
              </a:lnSpc>
            </a:pPr>
            <a:r>
              <a:rPr lang="en-US" sz="1200" b="1" smtClean="0"/>
              <a:t>a.) Truman Doctrine</a:t>
            </a:r>
          </a:p>
          <a:p>
            <a:pPr>
              <a:lnSpc>
                <a:spcPct val="80000"/>
              </a:lnSpc>
            </a:pPr>
            <a:r>
              <a:rPr lang="en-US" sz="1200" b="1" smtClean="0"/>
              <a:t>b.) Roosevelt Doctrine</a:t>
            </a:r>
          </a:p>
          <a:p>
            <a:pPr>
              <a:lnSpc>
                <a:spcPct val="80000"/>
              </a:lnSpc>
            </a:pPr>
            <a:r>
              <a:rPr lang="en-US" sz="1200" b="1" smtClean="0"/>
              <a:t>c.) Allies Recovery Doctrine</a:t>
            </a:r>
          </a:p>
          <a:p>
            <a:pPr>
              <a:lnSpc>
                <a:spcPct val="80000"/>
              </a:lnSpc>
            </a:pPr>
            <a:endParaRPr lang="en-US" sz="1200" b="1" smtClean="0"/>
          </a:p>
          <a:p>
            <a:pPr>
              <a:lnSpc>
                <a:spcPct val="80000"/>
              </a:lnSpc>
            </a:pPr>
            <a:r>
              <a:rPr lang="en-US" sz="1200" b="1" smtClean="0"/>
              <a:t>12.) Why did the U.S. want to support Turkey and Greece?</a:t>
            </a:r>
          </a:p>
          <a:p>
            <a:pPr>
              <a:lnSpc>
                <a:spcPct val="80000"/>
              </a:lnSpc>
            </a:pPr>
            <a:r>
              <a:rPr lang="en-US" sz="1200" b="1" smtClean="0"/>
              <a:t>a.) To keep them from going to war with Germany</a:t>
            </a:r>
          </a:p>
          <a:p>
            <a:pPr>
              <a:lnSpc>
                <a:spcPct val="80000"/>
              </a:lnSpc>
            </a:pPr>
            <a:r>
              <a:rPr lang="en-US" sz="1200" b="1" smtClean="0"/>
              <a:t>b.) To keep them from becoming communist</a:t>
            </a:r>
          </a:p>
          <a:p>
            <a:pPr>
              <a:lnSpc>
                <a:spcPct val="80000"/>
              </a:lnSpc>
            </a:pPr>
            <a:r>
              <a:rPr lang="en-US" sz="1200" b="1" smtClean="0"/>
              <a:t>c.) To help them become a superpower</a:t>
            </a:r>
          </a:p>
          <a:p>
            <a:pPr>
              <a:lnSpc>
                <a:spcPct val="80000"/>
              </a:lnSpc>
            </a:pPr>
            <a:endParaRPr lang="en-US" sz="1200" b="1" smtClean="0"/>
          </a:p>
          <a:p>
            <a:pPr>
              <a:lnSpc>
                <a:spcPct val="80000"/>
              </a:lnSpc>
            </a:pPr>
            <a:r>
              <a:rPr lang="en-US" sz="1200" b="1" smtClean="0"/>
              <a:t>13.) What was the primary plan for repelling communism in Western Europe?</a:t>
            </a:r>
          </a:p>
          <a:p>
            <a:pPr>
              <a:lnSpc>
                <a:spcPct val="80000"/>
              </a:lnSpc>
            </a:pPr>
            <a:r>
              <a:rPr lang="en-US" sz="1200" b="1" smtClean="0"/>
              <a:t>a.) The Dillon Plan</a:t>
            </a:r>
          </a:p>
          <a:p>
            <a:pPr>
              <a:lnSpc>
                <a:spcPct val="80000"/>
              </a:lnSpc>
            </a:pPr>
            <a:r>
              <a:rPr lang="en-US" sz="1200" b="1" smtClean="0"/>
              <a:t>b.) The Red Scare Plan</a:t>
            </a:r>
          </a:p>
          <a:p>
            <a:pPr>
              <a:lnSpc>
                <a:spcPct val="80000"/>
              </a:lnSpc>
            </a:pPr>
            <a:r>
              <a:rPr lang="en-US" sz="1200" b="1" smtClean="0"/>
              <a:t>c.) The Marshall Plan</a:t>
            </a:r>
          </a:p>
          <a:p>
            <a:pPr>
              <a:lnSpc>
                <a:spcPct val="80000"/>
              </a:lnSpc>
            </a:pPr>
            <a:endParaRPr lang="en-US" sz="1200" b="1" smtClean="0"/>
          </a:p>
          <a:p>
            <a:pPr>
              <a:lnSpc>
                <a:spcPct val="80000"/>
              </a:lnSpc>
            </a:pPr>
            <a:r>
              <a:rPr lang="en-US" sz="1200" b="1" smtClean="0"/>
              <a:t>14.) What plan offered aid to Russia and its allies?</a:t>
            </a:r>
          </a:p>
          <a:p>
            <a:pPr>
              <a:lnSpc>
                <a:spcPct val="80000"/>
              </a:lnSpc>
            </a:pPr>
            <a:r>
              <a:rPr lang="en-US" sz="1200" b="1" smtClean="0"/>
              <a:t>a.) The Reconstruction Plan</a:t>
            </a:r>
          </a:p>
          <a:p>
            <a:pPr>
              <a:lnSpc>
                <a:spcPct val="80000"/>
              </a:lnSpc>
            </a:pPr>
            <a:r>
              <a:rPr lang="en-US" sz="1200" b="1" smtClean="0"/>
              <a:t>b.) The Communist Aid Plan</a:t>
            </a:r>
          </a:p>
          <a:p>
            <a:pPr>
              <a:lnSpc>
                <a:spcPct val="80000"/>
              </a:lnSpc>
            </a:pPr>
            <a:r>
              <a:rPr lang="en-US" sz="1200" b="1" smtClean="0"/>
              <a:t>c.) The Russian Aid Plan</a:t>
            </a:r>
          </a:p>
          <a:p>
            <a:pPr>
              <a:lnSpc>
                <a:spcPct val="80000"/>
              </a:lnSpc>
            </a:pPr>
            <a:endParaRPr lang="en-US" sz="1200" b="1" smtClean="0"/>
          </a:p>
          <a:p>
            <a:pPr>
              <a:lnSpc>
                <a:spcPct val="80000"/>
              </a:lnSpc>
            </a:pPr>
            <a:r>
              <a:rPr lang="en-US" sz="1200" b="1" smtClean="0"/>
              <a:t>15.) Did Russia accept or reject the Reconstruction Plan?</a:t>
            </a:r>
          </a:p>
          <a:p>
            <a:pPr>
              <a:lnSpc>
                <a:spcPct val="80000"/>
              </a:lnSpc>
            </a:pPr>
            <a:r>
              <a:rPr lang="en-US" sz="1200" b="1" smtClean="0"/>
              <a:t>a.) Accept</a:t>
            </a:r>
          </a:p>
          <a:p>
            <a:pPr>
              <a:lnSpc>
                <a:spcPct val="80000"/>
              </a:lnSpc>
            </a:pPr>
            <a:r>
              <a:rPr lang="en-US" sz="1200" b="1" smtClean="0"/>
              <a:t>b.) Reject</a:t>
            </a:r>
          </a:p>
          <a:p>
            <a:pPr>
              <a:lnSpc>
                <a:spcPct val="80000"/>
              </a:lnSpc>
            </a:pPr>
            <a:r>
              <a:rPr lang="en-US" sz="1200" b="1" smtClean="0"/>
              <a:t>c.) Didn’t care either way</a:t>
            </a:r>
          </a:p>
        </p:txBody>
      </p:sp>
      <p:sp>
        <p:nvSpPr>
          <p:cNvPr id="43013" name="Rectangle 5"/>
          <p:cNvSpPr>
            <a:spLocks noGrp="1" noChangeArrowheads="1"/>
          </p:cNvSpPr>
          <p:nvPr>
            <p:ph type="body" sz="half" idx="2"/>
          </p:nvPr>
        </p:nvSpPr>
        <p:spPr>
          <a:xfrm>
            <a:off x="4648200" y="914400"/>
            <a:ext cx="4038600" cy="5211763"/>
          </a:xfrm>
        </p:spPr>
        <p:txBody>
          <a:bodyPr/>
          <a:lstStyle/>
          <a:p>
            <a:pPr>
              <a:lnSpc>
                <a:spcPct val="80000"/>
              </a:lnSpc>
            </a:pPr>
            <a:r>
              <a:rPr lang="en-US" sz="1200" b="1" smtClean="0"/>
              <a:t>16.) Which European economy was not doing better than before the war?</a:t>
            </a:r>
          </a:p>
          <a:p>
            <a:pPr>
              <a:lnSpc>
                <a:spcPct val="80000"/>
              </a:lnSpc>
            </a:pPr>
            <a:r>
              <a:rPr lang="en-US" sz="1200" b="1" smtClean="0"/>
              <a:t>a.) Russia</a:t>
            </a:r>
          </a:p>
          <a:p>
            <a:pPr>
              <a:lnSpc>
                <a:spcPct val="80000"/>
              </a:lnSpc>
            </a:pPr>
            <a:r>
              <a:rPr lang="en-US" sz="1200" b="1" smtClean="0"/>
              <a:t>b.) France</a:t>
            </a:r>
          </a:p>
          <a:p>
            <a:pPr>
              <a:lnSpc>
                <a:spcPct val="80000"/>
              </a:lnSpc>
            </a:pPr>
            <a:r>
              <a:rPr lang="en-US" sz="1200" b="1" smtClean="0"/>
              <a:t>c.) Germany</a:t>
            </a:r>
          </a:p>
          <a:p>
            <a:pPr>
              <a:lnSpc>
                <a:spcPct val="80000"/>
              </a:lnSpc>
            </a:pPr>
            <a:endParaRPr lang="en-US" sz="1200" b="1" smtClean="0"/>
          </a:p>
          <a:p>
            <a:pPr>
              <a:lnSpc>
                <a:spcPct val="80000"/>
              </a:lnSpc>
            </a:pPr>
            <a:r>
              <a:rPr lang="en-US" sz="1200" b="1" smtClean="0"/>
              <a:t>17.) How many zones was Germany broke into after the war?</a:t>
            </a:r>
          </a:p>
          <a:p>
            <a:pPr>
              <a:lnSpc>
                <a:spcPct val="80000"/>
              </a:lnSpc>
            </a:pPr>
            <a:r>
              <a:rPr lang="en-US" sz="1200" b="1" smtClean="0"/>
              <a:t>a.) Two</a:t>
            </a:r>
          </a:p>
          <a:p>
            <a:pPr>
              <a:lnSpc>
                <a:spcPct val="80000"/>
              </a:lnSpc>
            </a:pPr>
            <a:r>
              <a:rPr lang="en-US" sz="1200" b="1" smtClean="0"/>
              <a:t>b.) Four</a:t>
            </a:r>
          </a:p>
          <a:p>
            <a:pPr>
              <a:lnSpc>
                <a:spcPct val="80000"/>
              </a:lnSpc>
            </a:pPr>
            <a:r>
              <a:rPr lang="en-US" sz="1200" b="1" smtClean="0"/>
              <a:t>c.) Three</a:t>
            </a:r>
          </a:p>
          <a:p>
            <a:pPr>
              <a:lnSpc>
                <a:spcPct val="80000"/>
              </a:lnSpc>
            </a:pPr>
            <a:endParaRPr lang="en-US" sz="1200" b="1" smtClean="0"/>
          </a:p>
          <a:p>
            <a:pPr>
              <a:lnSpc>
                <a:spcPct val="80000"/>
              </a:lnSpc>
            </a:pPr>
            <a:r>
              <a:rPr lang="en-US" sz="1200" b="1" smtClean="0"/>
              <a:t>18.) What part of Berlin did America send aid to?</a:t>
            </a:r>
          </a:p>
          <a:p>
            <a:pPr>
              <a:lnSpc>
                <a:spcPct val="80000"/>
              </a:lnSpc>
            </a:pPr>
            <a:r>
              <a:rPr lang="en-US" sz="1200" b="1" smtClean="0"/>
              <a:t>a.) Eastern</a:t>
            </a:r>
          </a:p>
          <a:p>
            <a:pPr>
              <a:lnSpc>
                <a:spcPct val="80000"/>
              </a:lnSpc>
            </a:pPr>
            <a:r>
              <a:rPr lang="en-US" sz="1200" b="1" smtClean="0"/>
              <a:t>b.) Western</a:t>
            </a:r>
          </a:p>
          <a:p>
            <a:pPr>
              <a:lnSpc>
                <a:spcPct val="80000"/>
              </a:lnSpc>
            </a:pPr>
            <a:r>
              <a:rPr lang="en-US" sz="1200" b="1" smtClean="0"/>
              <a:t>c.) Central</a:t>
            </a:r>
          </a:p>
          <a:p>
            <a:pPr>
              <a:lnSpc>
                <a:spcPct val="80000"/>
              </a:lnSpc>
            </a:pPr>
            <a:endParaRPr lang="en-US" sz="1200" b="1" smtClean="0"/>
          </a:p>
          <a:p>
            <a:pPr>
              <a:lnSpc>
                <a:spcPct val="80000"/>
              </a:lnSpc>
            </a:pPr>
            <a:r>
              <a:rPr lang="en-US" sz="1200" b="1" smtClean="0"/>
              <a:t>19.) Name the Axis Powers</a:t>
            </a:r>
          </a:p>
          <a:p>
            <a:pPr>
              <a:lnSpc>
                <a:spcPct val="80000"/>
              </a:lnSpc>
            </a:pPr>
            <a:endParaRPr lang="en-US" sz="1200" b="1" smtClean="0"/>
          </a:p>
          <a:p>
            <a:pPr>
              <a:lnSpc>
                <a:spcPct val="80000"/>
              </a:lnSpc>
            </a:pPr>
            <a:r>
              <a:rPr lang="en-US" sz="1200" b="1" smtClean="0"/>
              <a:t>________________________________________</a:t>
            </a:r>
          </a:p>
          <a:p>
            <a:pPr>
              <a:lnSpc>
                <a:spcPct val="80000"/>
              </a:lnSpc>
            </a:pPr>
            <a:endParaRPr lang="en-US" sz="1200" b="1" smtClean="0"/>
          </a:p>
          <a:p>
            <a:pPr>
              <a:lnSpc>
                <a:spcPct val="80000"/>
              </a:lnSpc>
            </a:pPr>
            <a:r>
              <a:rPr lang="en-US" sz="1200" b="1" smtClean="0"/>
              <a:t>20.) What two nations was Germany broke into?</a:t>
            </a:r>
          </a:p>
          <a:p>
            <a:pPr>
              <a:lnSpc>
                <a:spcPct val="80000"/>
              </a:lnSpc>
            </a:pPr>
            <a:r>
              <a:rPr lang="en-US" sz="1200" b="1" smtClean="0"/>
              <a:t>a.) East and West Germany</a:t>
            </a:r>
          </a:p>
          <a:p>
            <a:pPr>
              <a:lnSpc>
                <a:spcPct val="80000"/>
              </a:lnSpc>
            </a:pPr>
            <a:r>
              <a:rPr lang="en-US" sz="1200" b="1" smtClean="0"/>
              <a:t>b.) North and South Germany</a:t>
            </a:r>
          </a:p>
          <a:p>
            <a:pPr>
              <a:lnSpc>
                <a:spcPct val="80000"/>
              </a:lnSpc>
            </a:pPr>
            <a:r>
              <a:rPr lang="en-US" sz="1200" b="1" smtClean="0"/>
              <a:t>c.) North and West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eaLnBrk="1" hangingPunct="1"/>
            <a:r>
              <a:rPr lang="en-US" smtClean="0"/>
              <a:t>Although the Marshall Plan helped restore Western Europe, other events of the late 1940s kept tension high: the Communist coup in Czechoslovakia and Soviet blockade of West Berlin in 1948, the fall of China and the Soviet A-bomb in 1949. </a:t>
            </a:r>
          </a:p>
          <a:p>
            <a:pPr eaLnBrk="1" hangingPunct="1"/>
            <a:r>
              <a:rPr lang="en-US" smtClean="0"/>
              <a:t>Soviet support for the North Korean invasion of South Korea in 1950 confirmed the threat in Western eyes. </a:t>
            </a:r>
          </a:p>
        </p:txBody>
      </p:sp>
      <p:sp>
        <p:nvSpPr>
          <p:cNvPr id="2" name="Title 1"/>
          <p:cNvSpPr>
            <a:spLocks noGrp="1"/>
          </p:cNvSpPr>
          <p:nvPr>
            <p:ph type="title"/>
          </p:nvPr>
        </p:nvSpPr>
        <p:spPr/>
        <p:txBody>
          <a:bodyPr/>
          <a:lstStyle/>
          <a:p>
            <a:pPr eaLnBrk="1" fontAlgn="auto" hangingPunct="1">
              <a:spcAft>
                <a:spcPts val="0"/>
              </a:spcAft>
              <a:defRPr/>
            </a:pPr>
            <a:r>
              <a:rPr smtClean="0"/>
              <a:t>Chapter 18 Section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096000" cy="4525963"/>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t>The establishment in 1949 of the Western alliance, NATO (North Atlantic Treaty Organization), and the 1955 Warsaw Pact between the Soviet Union and its satellites solidified the two opposing blocs that shaped the Cold War. </a:t>
            </a:r>
          </a:p>
          <a:p>
            <a:pPr marL="274320" indent="-274320" eaLnBrk="1" fontAlgn="auto" hangingPunct="1">
              <a:spcAft>
                <a:spcPts val="0"/>
              </a:spcAft>
              <a:buFont typeface="Wingdings 2"/>
              <a:buChar char=""/>
              <a:defRPr/>
            </a:pPr>
            <a:r>
              <a:rPr lang="en-US" dirty="0" smtClean="0"/>
              <a:t>World relies on United Nations and Truman becomes president when Roosevelt died.  Truman did not know many of the inside things going on in the government, and many Americans doubted his ability to do the job as president.</a:t>
            </a:r>
            <a:endParaRPr lang="en-US" dirty="0"/>
          </a:p>
        </p:txBody>
      </p:sp>
      <p:sp>
        <p:nvSpPr>
          <p:cNvPr id="2" name="Title 1"/>
          <p:cNvSpPr>
            <a:spLocks noGrp="1"/>
          </p:cNvSpPr>
          <p:nvPr>
            <p:ph type="title"/>
          </p:nvPr>
        </p:nvSpPr>
        <p:spPr/>
        <p:txBody>
          <a:bodyPr/>
          <a:lstStyle/>
          <a:p>
            <a:pPr eaLnBrk="1" fontAlgn="auto" hangingPunct="1">
              <a:spcAft>
                <a:spcPts val="0"/>
              </a:spcAft>
              <a:defRPr/>
            </a:pPr>
            <a:r>
              <a:rPr smtClean="0"/>
              <a:t>Chapter 18 Section 1</a:t>
            </a:r>
            <a:endParaRPr/>
          </a:p>
        </p:txBody>
      </p:sp>
      <p:pic>
        <p:nvPicPr>
          <p:cNvPr id="27651" name="Picture 2"/>
          <p:cNvPicPr>
            <a:picLocks noChangeAspect="1" noChangeArrowheads="1"/>
          </p:cNvPicPr>
          <p:nvPr/>
        </p:nvPicPr>
        <p:blipFill>
          <a:blip r:embed="rId2"/>
          <a:srcRect/>
          <a:stretch>
            <a:fillRect/>
          </a:stretch>
        </p:blipFill>
        <p:spPr bwMode="auto">
          <a:xfrm>
            <a:off x="6553200" y="1295400"/>
            <a:ext cx="2200275" cy="2076450"/>
          </a:xfrm>
          <a:prstGeom prst="rect">
            <a:avLst/>
          </a:prstGeom>
          <a:noFill/>
          <a:ln w="9525">
            <a:noFill/>
            <a:miter lim="800000"/>
            <a:headEnd/>
            <a:tailEnd/>
          </a:ln>
        </p:spPr>
      </p:pic>
      <p:pic>
        <p:nvPicPr>
          <p:cNvPr id="27652" name="Picture 3"/>
          <p:cNvPicPr>
            <a:picLocks noChangeAspect="1" noChangeArrowheads="1"/>
          </p:cNvPicPr>
          <p:nvPr/>
        </p:nvPicPr>
        <p:blipFill>
          <a:blip r:embed="rId3"/>
          <a:srcRect/>
          <a:stretch>
            <a:fillRect/>
          </a:stretch>
        </p:blipFill>
        <p:spPr bwMode="auto">
          <a:xfrm>
            <a:off x="6553200" y="3733800"/>
            <a:ext cx="2262188" cy="2905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1905000"/>
            <a:ext cx="5486400" cy="4114800"/>
          </a:xfrm>
        </p:spPr>
        <p:txBody>
          <a:bodyPr/>
          <a:lstStyle/>
          <a:p>
            <a:pPr eaLnBrk="1" hangingPunct="1"/>
            <a:r>
              <a:rPr lang="en-US" sz="2000" b="1" smtClean="0"/>
              <a:t>Truman tried for diplomacy in Potsdam Conference- The Potsdam Conference was held at Cecilienhof, the home of Crown Prince Wilhelm Hohenzollern, in Potsdam, Germany, from July 16 to August 2, 1945. </a:t>
            </a:r>
          </a:p>
          <a:p>
            <a:pPr eaLnBrk="1" hangingPunct="1"/>
            <a:r>
              <a:rPr lang="en-US" sz="2000" b="1" smtClean="0"/>
              <a:t>The participants were the Soviet Union, the United Kingdom, and the United States. </a:t>
            </a:r>
          </a:p>
          <a:p>
            <a:pPr eaLnBrk="1" hangingPunct="1"/>
            <a:r>
              <a:rPr lang="en-US" sz="2000" b="1" smtClean="0"/>
              <a:t>The three nations were represented by Communist Party General Secretary Joseph Stalin, Prime Minister Winston Churchill and later Clement Attlee, and President Harry S Truman. </a:t>
            </a:r>
          </a:p>
        </p:txBody>
      </p:sp>
      <p:sp>
        <p:nvSpPr>
          <p:cNvPr id="2" name="Title 1"/>
          <p:cNvSpPr>
            <a:spLocks noGrp="1"/>
          </p:cNvSpPr>
          <p:nvPr>
            <p:ph type="title"/>
          </p:nvPr>
        </p:nvSpPr>
        <p:spPr>
          <a:xfrm>
            <a:off x="457200" y="228600"/>
            <a:ext cx="8229600" cy="1143000"/>
          </a:xfrm>
        </p:spPr>
        <p:txBody>
          <a:bodyPr/>
          <a:lstStyle/>
          <a:p>
            <a:pPr eaLnBrk="1" fontAlgn="auto" hangingPunct="1">
              <a:spcAft>
                <a:spcPts val="0"/>
              </a:spcAft>
              <a:defRPr/>
            </a:pPr>
            <a:r>
              <a:rPr smtClean="0"/>
              <a:t>Chapter 18 Section 1</a:t>
            </a:r>
            <a:endParaRPr/>
          </a:p>
        </p:txBody>
      </p:sp>
      <p:pic>
        <p:nvPicPr>
          <p:cNvPr id="28675" name="Picture 2"/>
          <p:cNvPicPr>
            <a:picLocks noChangeAspect="1" noChangeArrowheads="1"/>
          </p:cNvPicPr>
          <p:nvPr/>
        </p:nvPicPr>
        <p:blipFill>
          <a:blip r:embed="rId2"/>
          <a:srcRect/>
          <a:stretch>
            <a:fillRect/>
          </a:stretch>
        </p:blipFill>
        <p:spPr bwMode="auto">
          <a:xfrm>
            <a:off x="6019800" y="1447800"/>
            <a:ext cx="2819400" cy="23066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457200" y="1905000"/>
            <a:ext cx="8229600" cy="4191000"/>
          </a:xfrm>
        </p:spPr>
        <p:txBody>
          <a:bodyPr/>
          <a:lstStyle/>
          <a:p>
            <a:pPr eaLnBrk="1" hangingPunct="1"/>
            <a:r>
              <a:rPr lang="en-US" sz="2800" smtClean="0"/>
              <a:t>Stalin, Churchill, and Truman—as well as Attlee, had gathered to decide how to administer the defeated Nazi Germany, which had agreed to unconditional surrender nine weeks earlier, on May 8 (V-E Day). </a:t>
            </a:r>
          </a:p>
          <a:p>
            <a:pPr eaLnBrk="1" hangingPunct="1"/>
            <a:r>
              <a:rPr lang="en-US" sz="2800" smtClean="0"/>
              <a:t>Roosevelt promised that he would allow free elections in Eastern Europe but Stalin refused to allow this in Poland.  This put U.S. and Russia in deep odds.</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smtClean="0"/>
              <a:t>Chapter 18 Section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en-US" dirty="0" smtClean="0"/>
              <a:t>Bargaining at Potsdam-At Yalta Stalin wanted reparations from Germany to help pay for war, and Truman objected to that.  </a:t>
            </a:r>
          </a:p>
          <a:p>
            <a:pPr marL="274320" indent="-274320" eaLnBrk="1" fontAlgn="auto" hangingPunct="1">
              <a:spcAft>
                <a:spcPts val="0"/>
              </a:spcAft>
              <a:buFont typeface="Wingdings 2"/>
              <a:buChar char=""/>
              <a:defRPr/>
            </a:pPr>
            <a:r>
              <a:rPr lang="en-US" dirty="0" smtClean="0"/>
              <a:t>After bargaining it was agreed that the Soviets, British, Americans, and French would take reparations mainly from their own occupation zones.</a:t>
            </a:r>
          </a:p>
          <a:p>
            <a:pPr marL="274320" indent="-274320" eaLnBrk="1" fontAlgn="auto" hangingPunct="1">
              <a:spcAft>
                <a:spcPts val="0"/>
              </a:spcAft>
              <a:buFont typeface="Wingdings 2"/>
              <a:buChar char=""/>
              <a:defRPr/>
            </a:pPr>
            <a:r>
              <a:rPr lang="en-US" dirty="0" smtClean="0"/>
              <a:t>Truman also wanted to spread democracy and free trade across the world, as U.S. industry boomed during the war making the U.S. the economic leader in the world.</a:t>
            </a:r>
          </a:p>
          <a:p>
            <a:pPr marL="274320" indent="-274320" eaLnBrk="1" fontAlgn="auto" hangingPunct="1">
              <a:spcAft>
                <a:spcPts val="0"/>
              </a:spcAft>
              <a:buFont typeface="Wingdings 2"/>
              <a:buChar char=""/>
              <a:defRPr/>
            </a:pPr>
            <a:r>
              <a:rPr lang="en-US" dirty="0" smtClean="0"/>
              <a:t>Soviets were also a major power, but, unlike the U.S. it had seen devastation on its own soil, and this is why they wanted reparation.</a:t>
            </a:r>
          </a:p>
          <a:p>
            <a:pPr marL="274320" indent="-274320" eaLnBrk="1" fontAlgn="auto" hangingPunct="1">
              <a:spcAft>
                <a:spcPts val="0"/>
              </a:spcAft>
              <a:buFont typeface="Wingdings 2"/>
              <a:buChar char=""/>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smtClean="0"/>
              <a:t>Chapter 18 Section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4800600" cy="5059363"/>
          </a:xfrm>
        </p:spPr>
        <p:txBody>
          <a:bodyPr>
            <a:normAutofit fontScale="25000" lnSpcReduction="20000"/>
          </a:bodyPr>
          <a:lstStyle/>
          <a:p>
            <a:pPr marL="274320" indent="-274320" eaLnBrk="1" fontAlgn="auto" hangingPunct="1">
              <a:spcAft>
                <a:spcPts val="0"/>
              </a:spcAft>
              <a:buFont typeface="Wingdings 2"/>
              <a:buChar char=""/>
              <a:defRPr/>
            </a:pPr>
            <a:r>
              <a:rPr lang="en-US" sz="11200" dirty="0"/>
              <a:t>T</a:t>
            </a:r>
            <a:r>
              <a:rPr lang="en-US" sz="11200" dirty="0" smtClean="0"/>
              <a:t>ruman decides to enact a policy of containment on Soviets, meaning taking measures to prevent any extension of communist rule to other countries.</a:t>
            </a:r>
          </a:p>
          <a:p>
            <a:pPr marL="274320" indent="-274320" eaLnBrk="1" fontAlgn="auto" hangingPunct="1">
              <a:spcAft>
                <a:spcPts val="0"/>
              </a:spcAft>
              <a:buFont typeface="Wingdings 2"/>
              <a:buChar char=""/>
              <a:defRPr/>
            </a:pPr>
            <a:r>
              <a:rPr lang="en-US" sz="11200" dirty="0" smtClean="0"/>
              <a:t>This divided Europe into two political regions: 1)Western Europe-Democratic  </a:t>
            </a:r>
          </a:p>
          <a:p>
            <a:pPr marL="0" indent="0" eaLnBrk="1" fontAlgn="auto" hangingPunct="1">
              <a:spcAft>
                <a:spcPts val="0"/>
              </a:spcAft>
              <a:buFont typeface="Wingdings 2"/>
              <a:buNone/>
              <a:defRPr/>
            </a:pPr>
            <a:r>
              <a:rPr lang="en-US" sz="11200" dirty="0" smtClean="0"/>
              <a:t>    2) Eastern Europe-     	Communist</a:t>
            </a:r>
          </a:p>
          <a:p>
            <a:pPr marL="274320" indent="-274320" eaLnBrk="1" fontAlgn="auto" hangingPunct="1">
              <a:spcAft>
                <a:spcPts val="0"/>
              </a:spcAft>
              <a:buFont typeface="Wingdings 2"/>
              <a:buChar char=""/>
              <a:defRPr/>
            </a:pPr>
            <a:r>
              <a:rPr lang="en-US" sz="11200" dirty="0" smtClean="0"/>
              <a:t>The phrase Iron Curtain came to stand for the division of Europe.</a:t>
            </a:r>
          </a:p>
          <a:p>
            <a:pPr marL="274320" indent="-274320" eaLnBrk="1" fontAlgn="auto" hangingPunct="1">
              <a:spcAft>
                <a:spcPts val="0"/>
              </a:spcAft>
              <a:buFont typeface="Wingdings 2"/>
              <a:buChar char=""/>
              <a:defRPr/>
            </a:pPr>
            <a:r>
              <a:rPr lang="en-US" dirty="0" smtClean="0"/>
              <a:t> </a:t>
            </a:r>
            <a:endParaRPr lang="en-US" dirty="0"/>
          </a:p>
        </p:txBody>
      </p:sp>
      <p:sp>
        <p:nvSpPr>
          <p:cNvPr id="2" name="Title 1"/>
          <p:cNvSpPr>
            <a:spLocks noGrp="1"/>
          </p:cNvSpPr>
          <p:nvPr>
            <p:ph type="title"/>
          </p:nvPr>
        </p:nvSpPr>
        <p:spPr>
          <a:xfrm>
            <a:off x="457200" y="152400"/>
            <a:ext cx="8229600" cy="762000"/>
          </a:xfrm>
        </p:spPr>
        <p:txBody>
          <a:bodyPr/>
          <a:lstStyle/>
          <a:p>
            <a:pPr eaLnBrk="1" fontAlgn="auto" hangingPunct="1">
              <a:spcAft>
                <a:spcPts val="0"/>
              </a:spcAft>
              <a:defRPr/>
            </a:pPr>
            <a:r>
              <a:rPr smtClean="0"/>
              <a:t>Chapter 18 Section 1</a:t>
            </a:r>
            <a:endParaRPr/>
          </a:p>
        </p:txBody>
      </p:sp>
      <p:pic>
        <p:nvPicPr>
          <p:cNvPr id="31747" name="Picture 2"/>
          <p:cNvPicPr>
            <a:picLocks noChangeAspect="1" noChangeArrowheads="1"/>
          </p:cNvPicPr>
          <p:nvPr/>
        </p:nvPicPr>
        <p:blipFill>
          <a:blip r:embed="rId2"/>
          <a:srcRect/>
          <a:stretch>
            <a:fillRect/>
          </a:stretch>
        </p:blipFill>
        <p:spPr bwMode="auto">
          <a:xfrm>
            <a:off x="5105400" y="1219200"/>
            <a:ext cx="3667125" cy="2714625"/>
          </a:xfrm>
          <a:prstGeom prst="rect">
            <a:avLst/>
          </a:prstGeom>
          <a:noFill/>
          <a:ln w="9525">
            <a:noFill/>
            <a:miter lim="800000"/>
            <a:headEnd/>
            <a:tailEnd/>
          </a:ln>
        </p:spPr>
      </p:pic>
      <p:pic>
        <p:nvPicPr>
          <p:cNvPr id="31748" name="Picture 4"/>
          <p:cNvPicPr>
            <a:picLocks noChangeAspect="1" noChangeArrowheads="1"/>
          </p:cNvPicPr>
          <p:nvPr/>
        </p:nvPicPr>
        <p:blipFill>
          <a:blip r:embed="rId3"/>
          <a:srcRect/>
          <a:stretch>
            <a:fillRect/>
          </a:stretch>
        </p:blipFill>
        <p:spPr bwMode="auto">
          <a:xfrm>
            <a:off x="5629275" y="4572000"/>
            <a:ext cx="2619375" cy="1743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914400"/>
            <a:ext cx="8229600" cy="5181600"/>
          </a:xfrm>
        </p:spPr>
        <p:txBody>
          <a:bodyPr/>
          <a:lstStyle/>
          <a:p>
            <a:pPr eaLnBrk="1" hangingPunct="1"/>
            <a:r>
              <a:rPr lang="en-US" sz="2000" smtClean="0"/>
              <a:t>The Truman Doctrine is a set of principles of U.S. foreign policy declared by President Harry S. Truman in an address to Congress to request $400 million in aid to Greece and Turkey, as well as authorization to send American economic and military advisers to the two countries. </a:t>
            </a:r>
          </a:p>
          <a:p>
            <a:pPr eaLnBrk="1" hangingPunct="1"/>
            <a:r>
              <a:rPr lang="en-US" sz="2000" smtClean="0"/>
              <a:t>Truman argued that the U.S. should support Greece and Turkey economically and militarily to prevent their falling under Soviet control. He supported this request by proclaiming: "One of the primary objectives of the foreign policy of the United States is the creation of conditions in which we and other nations will be able to work out a way of life free from coercion. </a:t>
            </a:r>
          </a:p>
          <a:p>
            <a:pPr eaLnBrk="1" hangingPunct="1"/>
            <a:r>
              <a:rPr lang="en-US" sz="2000" smtClean="0"/>
              <a:t>Truman called upon the U.S. to "support free peoples who are resisting attempted subjugation by armed minorities or by outside pressures. The Soviet Union was clearly at the heart of Truman's thoughts, but the nation was never directly mentioned in his speech. As Edler states, Truman was attempting to solve Eastern Europe's instability while making sure the spread of communism would not affect nations like Greece and Turkey.</a:t>
            </a:r>
          </a:p>
        </p:txBody>
      </p:sp>
      <p:sp>
        <p:nvSpPr>
          <p:cNvPr id="2" name="Title 1"/>
          <p:cNvSpPr>
            <a:spLocks noGrp="1"/>
          </p:cNvSpPr>
          <p:nvPr>
            <p:ph type="title"/>
          </p:nvPr>
        </p:nvSpPr>
        <p:spPr>
          <a:xfrm>
            <a:off x="457200" y="152400"/>
            <a:ext cx="8229600" cy="838200"/>
          </a:xfrm>
        </p:spPr>
        <p:txBody>
          <a:bodyPr/>
          <a:lstStyle/>
          <a:p>
            <a:pPr eaLnBrk="1" fontAlgn="auto" hangingPunct="1">
              <a:spcAft>
                <a:spcPts val="0"/>
              </a:spcAft>
              <a:defRPr/>
            </a:pPr>
            <a:r>
              <a:rPr smtClean="0"/>
              <a:t>Chapter 18 Section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457200" y="1371600"/>
            <a:ext cx="6629400" cy="4754563"/>
          </a:xfrm>
        </p:spPr>
        <p:txBody>
          <a:bodyPr/>
          <a:lstStyle/>
          <a:p>
            <a:pPr eaLnBrk="1" hangingPunct="1"/>
            <a:r>
              <a:rPr lang="en-US" sz="2400" smtClean="0"/>
              <a:t>The Truman Doctrine represented the hard side of containment policy, while the Marshall Plan constituted the soft side. </a:t>
            </a:r>
          </a:p>
          <a:p>
            <a:pPr eaLnBrk="1" hangingPunct="1"/>
            <a:r>
              <a:rPr lang="en-US" sz="2400" smtClean="0"/>
              <a:t>The Marshall Plan was the primary plan of the United States for rebuilding and creating a stronger foundation for the countries of Western Europe, and repelling communism after World War II. </a:t>
            </a:r>
          </a:p>
          <a:p>
            <a:pPr eaLnBrk="1" hangingPunct="1"/>
            <a:r>
              <a:rPr lang="en-US" sz="2400" smtClean="0"/>
              <a:t>The initiative was named for Secretary of State George Marshall and was largely the creation of State Department officials, especially William L. Clayton </a:t>
            </a:r>
            <a:r>
              <a:rPr lang="en-US" sz="2800" smtClean="0"/>
              <a:t>and George F. Kennan.</a:t>
            </a:r>
          </a:p>
        </p:txBody>
      </p:sp>
      <p:sp>
        <p:nvSpPr>
          <p:cNvPr id="2" name="Title 1"/>
          <p:cNvSpPr>
            <a:spLocks noGrp="1"/>
          </p:cNvSpPr>
          <p:nvPr>
            <p:ph type="title"/>
          </p:nvPr>
        </p:nvSpPr>
        <p:spPr>
          <a:xfrm>
            <a:off x="457200" y="274638"/>
            <a:ext cx="8229600" cy="944562"/>
          </a:xfrm>
        </p:spPr>
        <p:txBody>
          <a:bodyPr/>
          <a:lstStyle/>
          <a:p>
            <a:pPr eaLnBrk="1" fontAlgn="auto" hangingPunct="1">
              <a:spcAft>
                <a:spcPts val="0"/>
              </a:spcAft>
              <a:defRPr/>
            </a:pPr>
            <a:r>
              <a:rPr smtClean="0"/>
              <a:t>Chapter 18 Section 1</a:t>
            </a:r>
            <a:endParaRPr/>
          </a:p>
        </p:txBody>
      </p:sp>
      <p:pic>
        <p:nvPicPr>
          <p:cNvPr id="33795" name="Picture 2"/>
          <p:cNvPicPr>
            <a:picLocks noChangeAspect="1" noChangeArrowheads="1"/>
          </p:cNvPicPr>
          <p:nvPr/>
        </p:nvPicPr>
        <p:blipFill>
          <a:blip r:embed="rId2"/>
          <a:srcRect/>
          <a:stretch>
            <a:fillRect/>
          </a:stretch>
        </p:blipFill>
        <p:spPr bwMode="auto">
          <a:xfrm>
            <a:off x="7086600" y="1371600"/>
            <a:ext cx="1733550" cy="26384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Paper</Template>
  <TotalTime>38</TotalTime>
  <Words>1703</Words>
  <Application>Microsoft Office PowerPoint</Application>
  <PresentationFormat>On-screen Show (4:3)</PresentationFormat>
  <Paragraphs>188</Paragraphs>
  <Slides>15</Slides>
  <Notes>0</Notes>
  <HiddenSlides>0</HiddenSlides>
  <MMClips>0</MMClips>
  <ScaleCrop>false</ScaleCrop>
  <HeadingPairs>
    <vt:vector size="6" baseType="variant">
      <vt:variant>
        <vt:lpstr>Fonts Used</vt:lpstr>
      </vt:variant>
      <vt:variant>
        <vt:i4>4</vt:i4>
      </vt:variant>
      <vt:variant>
        <vt:lpstr>Design Template</vt:lpstr>
      </vt:variant>
      <vt:variant>
        <vt:i4>5</vt:i4>
      </vt:variant>
      <vt:variant>
        <vt:lpstr>Slide Titles</vt:lpstr>
      </vt:variant>
      <vt:variant>
        <vt:i4>15</vt:i4>
      </vt:variant>
    </vt:vector>
  </HeadingPairs>
  <TitlesOfParts>
    <vt:vector size="24" baseType="lpstr">
      <vt:lpstr>Arial</vt:lpstr>
      <vt:lpstr>Constantia</vt:lpstr>
      <vt:lpstr>Wingdings 2</vt:lpstr>
      <vt:lpstr>Calibri</vt:lpstr>
      <vt:lpstr>Paper</vt:lpstr>
      <vt:lpstr>Default Design</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Chapter 18 Section1 Quiz</vt:lpstr>
      <vt:lpstr>Chapter 18 Section 1 Quiz Con’t. </vt:lpstr>
      <vt:lpstr>Chapter 18 Section 1 Quiz</vt:lpstr>
    </vt:vector>
  </TitlesOfParts>
  <Company>Guthrie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Section 1</dc:title>
  <dc:creator>Casey Porter</dc:creator>
  <cp:lastModifiedBy>casey.porter</cp:lastModifiedBy>
  <cp:revision>8</cp:revision>
  <dcterms:created xsi:type="dcterms:W3CDTF">2012-01-30T15:33:03Z</dcterms:created>
  <dcterms:modified xsi:type="dcterms:W3CDTF">2012-02-15T15:37:24Z</dcterms:modified>
</cp:coreProperties>
</file>