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14" y="-27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7"/>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12"/>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13"/>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defRPr/>
            </a:pPr>
            <a:fld id="{70C6F67E-95DE-405F-A4AD-0287979F96B1}" type="datetimeFigureOut">
              <a:rPr lang="en-US"/>
              <a:pPr>
                <a:defRPr/>
              </a:pPr>
              <a:t>2/15/2012</a:t>
            </a:fld>
            <a:endParaRPr lang="en-US"/>
          </a:p>
        </p:txBody>
      </p:sp>
      <p:sp>
        <p:nvSpPr>
          <p:cNvPr id="8" name="Slide Number Placeholder 15"/>
          <p:cNvSpPr>
            <a:spLocks noGrp="1"/>
          </p:cNvSpPr>
          <p:nvPr>
            <p:ph type="sldNum" sz="quarter" idx="11"/>
          </p:nvPr>
        </p:nvSpPr>
        <p:spPr/>
        <p:txBody>
          <a:bodyPr/>
          <a:lstStyle>
            <a:lvl1pPr>
              <a:defRPr/>
            </a:lvl1pPr>
          </a:lstStyle>
          <a:p>
            <a:pPr>
              <a:defRPr/>
            </a:pPr>
            <a:fld id="{13289CAA-DB3E-41F9-AEA3-63D8A2ED2051}" type="slidenum">
              <a:rPr lang="en-US"/>
              <a:pPr>
                <a:defRPr/>
              </a:pPr>
              <a:t>‹#›</a:t>
            </a:fld>
            <a:endParaRPr lang="en-US"/>
          </a:p>
        </p:txBody>
      </p:sp>
      <p:sp>
        <p:nvSpPr>
          <p:cNvPr id="10" name="Footer Placeholder 1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194FBFFA-60A3-4FC0-A927-0B7CBFB8F9DA}" type="datetimeFigureOut">
              <a:rPr lang="en-US"/>
              <a:pPr>
                <a:defRPr/>
              </a:pPr>
              <a:t>2/15/2012</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F5EE8733-0C9D-46B5-91BE-5E274205F04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700D6D9D-05C2-4C14-8AAC-591689390F2A}" type="datetimeFigureOut">
              <a:rPr lang="en-US"/>
              <a:pPr>
                <a:defRPr/>
              </a:pPr>
              <a:t>2/15/2012</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237F5E6F-F57E-4514-910B-5E927A60BD1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148ECC42-E906-4D8C-A3B2-F15807118946}" type="datetimeFigureOut">
              <a:rPr lang="en-US"/>
              <a:pPr/>
              <a:t>2/15/2012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49349A6-AAEF-499C-AB69-40800B3F2F9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0E9EE5E-4FBC-4827-9B8C-AA4C14BC7528}" type="datetimeFigureOut">
              <a:rPr lang="en-US"/>
              <a:pPr/>
              <a:t>2/15/2012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DCE2936-133F-4877-BC16-92360AB8EC97}"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E8591B6-D609-4A4A-82DE-4DF99E18A20C}" type="datetimeFigureOut">
              <a:rPr lang="en-US"/>
              <a:pPr/>
              <a:t>2/15/2012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6F4FE66-321D-45E0-B522-604E58CDB429}"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2D1CF061-F7AF-4958-B1AB-BDCAD4E6BFCF}" type="datetimeFigureOut">
              <a:rPr lang="en-US"/>
              <a:pPr/>
              <a:t>2/15/2012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F262C05-564A-43BA-AE07-3B2A9A1754CE}"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C91B33DD-2B72-407E-BE48-0CB041EFF82A}" type="datetimeFigureOut">
              <a:rPr lang="en-US"/>
              <a:pPr/>
              <a:t>2/15/2012</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F004B97-A442-426E-BD36-D857F02050D1}"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A394A0BB-C04E-465E-9370-7542D4237E1B}" type="datetimeFigureOut">
              <a:rPr lang="en-US"/>
              <a:pPr/>
              <a:t>2/15/2012</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2DF2ECB-9B5B-49A8-BC9A-8B51E51FC684}"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59BA184-1D99-46A0-985C-A0FE6D74B0B4}" type="datetimeFigureOut">
              <a:rPr lang="en-US"/>
              <a:pPr/>
              <a:t>2/15/2012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49F25EF-ADD1-4924-BB6B-1E838473E834}"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E301DC97-9862-4F4F-BA97-60713EE9FB35}" type="datetimeFigureOut">
              <a:rPr lang="en-US"/>
              <a:pPr/>
              <a:t>2/15/2012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18CB001-C9E4-4C71-965E-672EB7A0006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pPr>
              <a:defRPr/>
            </a:pPr>
            <a:fld id="{8F91F8AE-8C03-4AE3-A4F7-935FF2BF9DF3}" type="datetimeFigureOut">
              <a:rPr lang="en-US"/>
              <a:pPr>
                <a:defRPr/>
              </a:pPr>
              <a:t>2/15/2012</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9C138954-4481-4917-94D3-ECBBF65B8FA9}"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9E027413-B26C-4880-971D-B81E37100823}" type="datetimeFigureOut">
              <a:rPr lang="en-US"/>
              <a:pPr/>
              <a:t>2/15/2012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80041E9-1B68-4D67-98C5-C35C2C2879F8}"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384B24A-8C56-4A84-8C1A-09C92C094B9D}" type="datetimeFigureOut">
              <a:rPr lang="en-US"/>
              <a:pPr/>
              <a:t>2/15/2012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F20E584-E92E-4BBC-99EC-641A07BA84D0}"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318F2CC-2346-43E1-9C85-966F1A1ED0D1}" type="datetimeFigureOut">
              <a:rPr lang="en-US"/>
              <a:pPr/>
              <a:t>2/15/2012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BFFA4C0-3388-43A9-8C30-4CEFA3C53D7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6"/>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2EC2B6-D19C-4E55-B0A8-B3DA3F4D8563}" type="datetimeFigureOut">
              <a:rPr lang="en-US"/>
              <a:pPr>
                <a:defRPr/>
              </a:pPr>
              <a:t>2/15/2012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B46399-B200-4AB2-B5A5-C1B0D6BF394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6B2C58AB-2CEE-44B8-8F3B-A6066FFD20DB}" type="datetimeFigureOut">
              <a:rPr lang="en-US"/>
              <a:pPr>
                <a:defRPr/>
              </a:pPr>
              <a:t>2/15/2012</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DA55A2D8-6927-41D2-9A70-4019D44577E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9"/>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16"/>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5DD84E4F-B92B-437A-9E7E-7EC3BD7C2FF9}" type="slidenum">
              <a:rPr lang="en-US"/>
              <a:pPr>
                <a:defRPr/>
              </a:pPr>
              <a:t>‹#›</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Date Placeholder 6"/>
          <p:cNvSpPr>
            <a:spLocks noGrp="1"/>
          </p:cNvSpPr>
          <p:nvPr>
            <p:ph type="dt" sz="half" idx="12"/>
          </p:nvPr>
        </p:nvSpPr>
        <p:spPr/>
        <p:txBody>
          <a:bodyPr/>
          <a:lstStyle>
            <a:lvl1pPr>
              <a:defRPr/>
            </a:lvl1pPr>
          </a:lstStyle>
          <a:p>
            <a:pPr>
              <a:defRPr/>
            </a:pPr>
            <a:fld id="{697FEEF1-2D84-4FFE-B690-2BBFF741BC71}" type="datetimeFigureOut">
              <a:rPr lang="en-US"/>
              <a:pPr>
                <a:defRPr/>
              </a:pPr>
              <a:t>2/15/2012</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535AD61B-51CA-49E1-A570-F8F39D2A34B7}" type="datetimeFigureOut">
              <a:rPr lang="en-US"/>
              <a:pPr>
                <a:defRPr/>
              </a:pPr>
              <a:t>2/15/2012</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A24B1997-F82C-45F7-8EC0-C8E5FEB9969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F01FFFBB-9F19-42EB-AB79-BC96D7801F61}" type="datetimeFigureOut">
              <a:rPr lang="en-US"/>
              <a:pPr>
                <a:defRPr/>
              </a:pPr>
              <a:t>2/15/2012</a:t>
            </a:fld>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84C831CF-EDC4-4452-81C6-7D494C12983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7"/>
          <p:cNvSpPr>
            <a:spLocks noGrp="1"/>
          </p:cNvSpPr>
          <p:nvPr>
            <p:ph type="dt" sz="half" idx="10"/>
          </p:nvPr>
        </p:nvSpPr>
        <p:spPr/>
        <p:txBody>
          <a:bodyPr/>
          <a:lstStyle>
            <a:lvl1pPr>
              <a:defRPr/>
            </a:lvl1pPr>
          </a:lstStyle>
          <a:p>
            <a:pPr>
              <a:defRPr/>
            </a:pPr>
            <a:fld id="{CA9BD558-32B8-4A5F-8FBF-CAD13466AA1C}" type="datetimeFigureOut">
              <a:rPr lang="en-US"/>
              <a:pPr>
                <a:defRPr/>
              </a:pPr>
              <a:t>2/15/2012</a:t>
            </a:fld>
            <a:endParaRPr lang="en-US"/>
          </a:p>
        </p:txBody>
      </p:sp>
      <p:sp>
        <p:nvSpPr>
          <p:cNvPr id="6" name="Slide Number Placeholder 8"/>
          <p:cNvSpPr>
            <a:spLocks noGrp="1"/>
          </p:cNvSpPr>
          <p:nvPr>
            <p:ph type="sldNum" sz="quarter" idx="11"/>
          </p:nvPr>
        </p:nvSpPr>
        <p:spPr/>
        <p:txBody>
          <a:bodyPr/>
          <a:lstStyle>
            <a:lvl1pPr>
              <a:defRPr/>
            </a:lvl1pPr>
          </a:lstStyle>
          <a:p>
            <a:pPr>
              <a:defRPr/>
            </a:pPr>
            <a:fld id="{BA6DA50B-5D7F-4213-90B1-48DA19838CE0}" type="slidenum">
              <a:rPr lang="en-US"/>
              <a:pPr>
                <a:defRPr/>
              </a:pPr>
              <a:t>‹#›</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7"/>
          <p:cNvSpPr>
            <a:spLocks noGrp="1"/>
          </p:cNvSpPr>
          <p:nvPr>
            <p:ph type="dt" sz="half" idx="10"/>
          </p:nvPr>
        </p:nvSpPr>
        <p:spPr/>
        <p:txBody>
          <a:bodyPr/>
          <a:lstStyle>
            <a:lvl1pPr>
              <a:defRPr/>
            </a:lvl1pPr>
          </a:lstStyle>
          <a:p>
            <a:pPr>
              <a:defRPr/>
            </a:pPr>
            <a:fld id="{95B16F20-D127-4EA2-A02F-211900607D35}" type="datetimeFigureOut">
              <a:rPr lang="en-US"/>
              <a:pPr>
                <a:defRPr/>
              </a:pPr>
              <a:t>2/15/2012</a:t>
            </a:fld>
            <a:endParaRPr lang="en-US"/>
          </a:p>
        </p:txBody>
      </p:sp>
      <p:sp>
        <p:nvSpPr>
          <p:cNvPr id="6" name="Slide Number Placeholder 8"/>
          <p:cNvSpPr>
            <a:spLocks noGrp="1"/>
          </p:cNvSpPr>
          <p:nvPr>
            <p:ph type="sldNum" sz="quarter" idx="11"/>
          </p:nvPr>
        </p:nvSpPr>
        <p:spPr/>
        <p:txBody>
          <a:bodyPr/>
          <a:lstStyle>
            <a:lvl1pPr>
              <a:defRPr/>
            </a:lvl1pPr>
          </a:lstStyle>
          <a:p>
            <a:pPr>
              <a:defRPr/>
            </a:pPr>
            <a:fld id="{116A7958-6C21-48EA-A492-88AE1FE5CC9F}" type="slidenum">
              <a:rPr lang="en-US"/>
              <a:pPr>
                <a:defRPr/>
              </a:pPr>
              <a:t>‹#›</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defRPr>
            </a:lvl1pPr>
          </a:lstStyle>
          <a:p>
            <a:pPr>
              <a:defRPr/>
            </a:pPr>
            <a:fld id="{E2F31FB1-BB15-42C9-815F-154360DA939E}" type="datetimeFigureOut">
              <a:rPr lang="en-US"/>
              <a:pPr>
                <a:defRPr/>
              </a:pPr>
              <a:t>2/15/2012</a:t>
            </a:fld>
            <a:endParaRPr lang="en-US"/>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endParaRPr lang="en-US"/>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smtClean="0">
                <a:solidFill>
                  <a:schemeClr val="tx2"/>
                </a:solidFill>
                <a:latin typeface="+mn-lt"/>
              </a:defRPr>
            </a:lvl1pPr>
          </a:lstStyle>
          <a:p>
            <a:pPr>
              <a:defRPr/>
            </a:pPr>
            <a:fld id="{B7F9D6BB-6A32-4EEA-ACC0-12D50E6EB7A6}" type="slidenum">
              <a:rPr lang="en-US"/>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dk1" tx1="lt1" bg2="dk2" tx2="lt2" accent1="accent1" accent2="accent2" accent3="accent3" accent4="accent4" accent5="accent5" accent6="accent6" hlink="hlink" folHlink="folHlink"/>
  <p:sldLayoutIdLst>
    <p:sldLayoutId id="2147483684" r:id="rId1"/>
    <p:sldLayoutId id="2147483672" r:id="rId2"/>
    <p:sldLayoutId id="2147483685" r:id="rId3"/>
    <p:sldLayoutId id="2147483671" r:id="rId4"/>
    <p:sldLayoutId id="2147483686" r:id="rId5"/>
    <p:sldLayoutId id="2147483670" r:id="rId6"/>
    <p:sldLayoutId id="2147483669" r:id="rId7"/>
    <p:sldLayoutId id="2147483687" r:id="rId8"/>
    <p:sldLayoutId id="2147483688" r:id="rId9"/>
    <p:sldLayoutId id="2147483668" r:id="rId10"/>
    <p:sldLayoutId id="2147483667" r:id="rId11"/>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fontAlgn="base">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fontAlgn="base">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fontAlgn="base">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fontAlgn="base">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891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9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4F43848E-CC54-451C-81C9-88EA5F0C5A38}" type="datetimeFigureOut">
              <a:rPr lang="en-US"/>
              <a:pPr/>
              <a:t>2/15/2012</a:t>
            </a:fld>
            <a:endParaRPr lang="en-US"/>
          </a:p>
        </p:txBody>
      </p:sp>
      <p:sp>
        <p:nvSpPr>
          <p:cNvPr id="389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389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31B7B50-891C-446A-8AF3-E2E94A0903E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32500" lnSpcReduction="20000"/>
          </a:bodyPr>
          <a:lstStyle/>
          <a:p>
            <a:pPr marL="274320" indent="-274320" fontAlgn="auto">
              <a:spcAft>
                <a:spcPts val="0"/>
              </a:spcAft>
              <a:buFont typeface="Wingdings 2"/>
              <a:buChar char=""/>
              <a:defRPr/>
            </a:pPr>
            <a:r>
              <a:rPr lang="en-US" sz="7400" dirty="0" smtClean="0"/>
              <a:t>The Cold War Heats Up</a:t>
            </a:r>
          </a:p>
          <a:p>
            <a:pPr marL="274320" indent="-274320" fontAlgn="auto">
              <a:spcAft>
                <a:spcPts val="0"/>
              </a:spcAft>
              <a:buFont typeface="Wingdings 2"/>
              <a:buChar char=""/>
              <a:defRPr/>
            </a:pPr>
            <a:r>
              <a:rPr lang="en-US" sz="7400" dirty="0" smtClean="0"/>
              <a:t> Only 5 years after World War II ended, the U.S. became involved in a war in Korea, to halt communism.  The enemy was not Russia but rather North Korea and China.</a:t>
            </a:r>
          </a:p>
          <a:p>
            <a:pPr marL="274320" indent="-274320" fontAlgn="auto">
              <a:spcAft>
                <a:spcPts val="0"/>
              </a:spcAft>
              <a:buFont typeface="Wingdings 2"/>
              <a:buChar char=""/>
              <a:defRPr/>
            </a:pPr>
            <a:r>
              <a:rPr lang="en-US" sz="7400" dirty="0" smtClean="0"/>
              <a:t>America supported Nationalists in China, but Chiang Kai-shek, leader of china, was undermining nationalists with his policies.  </a:t>
            </a:r>
          </a:p>
          <a:p>
            <a:pPr marL="274320" indent="-274320" fontAlgn="auto">
              <a:spcAft>
                <a:spcPts val="0"/>
              </a:spcAft>
              <a:buFont typeface="Wingdings 2"/>
              <a:buChar char=""/>
              <a:defRPr/>
            </a:pPr>
            <a:r>
              <a:rPr lang="en-US" sz="7400" dirty="0" smtClean="0"/>
              <a:t>His policies were targeted to make people turn against Nationalists, and made Communist party look good to peasants and common people, by encouraging them to read and helping them with food production.  </a:t>
            </a:r>
          </a:p>
          <a:p>
            <a:pPr marL="274320" indent="-274320" fontAlgn="auto">
              <a:spcAft>
                <a:spcPts val="0"/>
              </a:spcAft>
              <a:buFont typeface="Wingdings 2"/>
              <a:buChar char=""/>
              <a:defRPr/>
            </a:pPr>
            <a:r>
              <a:rPr lang="en-US" sz="7400" dirty="0" smtClean="0"/>
              <a:t>As a result more and more people started siding with the Communist Red Army, and by 1945, most of Northern China was under Communist Control.</a:t>
            </a:r>
          </a:p>
          <a:p>
            <a:pPr marL="274320" indent="-274320" fontAlgn="auto">
              <a:spcAft>
                <a:spcPts val="0"/>
              </a:spcAft>
              <a:buFont typeface="Wingdings 2"/>
              <a:buChar char=""/>
              <a:defRPr/>
            </a:pPr>
            <a:endParaRPr lang="en-US" dirty="0"/>
          </a:p>
        </p:txBody>
      </p:sp>
      <p:sp>
        <p:nvSpPr>
          <p:cNvPr id="4" name="Title 3"/>
          <p:cNvSpPr>
            <a:spLocks noGrp="1"/>
          </p:cNvSpPr>
          <p:nvPr>
            <p:ph type="title"/>
          </p:nvPr>
        </p:nvSpPr>
        <p:spPr/>
        <p:txBody>
          <a:bodyPr/>
          <a:lstStyle/>
          <a:p>
            <a:pPr fontAlgn="auto">
              <a:spcAft>
                <a:spcPts val="0"/>
              </a:spcAft>
              <a:defRPr/>
            </a:pPr>
            <a:r>
              <a:rPr smtClean="0"/>
              <a:t>Chapter 18 Section 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2"/>
          <p:cNvSpPr>
            <a:spLocks noGrp="1"/>
          </p:cNvSpPr>
          <p:nvPr>
            <p:ph idx="1"/>
          </p:nvPr>
        </p:nvSpPr>
        <p:spPr>
          <a:xfrm>
            <a:off x="457200" y="1447800"/>
            <a:ext cx="8229600" cy="4678363"/>
          </a:xfrm>
        </p:spPr>
        <p:txBody>
          <a:bodyPr/>
          <a:lstStyle/>
          <a:p>
            <a:r>
              <a:rPr lang="en-US" sz="2000" smtClean="0"/>
              <a:t>President Harry S Truman now found himself in a delicate diplomatic situation. The United States had atomic weapons which neither the Chinese nor the North Koreans possessed, but using them would almost certainly bring the Soviet Union directly into the war. </a:t>
            </a:r>
          </a:p>
          <a:p>
            <a:r>
              <a:rPr lang="en-US" sz="2000" smtClean="0"/>
              <a:t>Even bombing attacks inside China ran grave risks. Victory might be possible, but would probably propel the world into another general war. </a:t>
            </a:r>
          </a:p>
          <a:p>
            <a:r>
              <a:rPr lang="en-US" sz="2000" smtClean="0"/>
              <a:t>General MacArthur did not share Truman's concern. In his view, a war should be prosecuted to the greatest extent militarily possible without regard to diplomatic risks. During the early months of 1951, his disagreements withTruman became more public. </a:t>
            </a:r>
          </a:p>
          <a:p>
            <a:r>
              <a:rPr lang="en-US" sz="2000" smtClean="0"/>
              <a:t>Truman felt that his constitutional role as commander in chief was being challenged. On April 11, 1951, he replaced MacArthur with General Mathew Ridgway. Ironically, a man who had held the rank of captain in World War I had fired a five-star general and war hero.  </a:t>
            </a:r>
          </a:p>
        </p:txBody>
      </p:sp>
      <p:sp>
        <p:nvSpPr>
          <p:cNvPr id="2" name="Title 1"/>
          <p:cNvSpPr>
            <a:spLocks noGrp="1"/>
          </p:cNvSpPr>
          <p:nvPr>
            <p:ph type="title"/>
          </p:nvPr>
        </p:nvSpPr>
        <p:spPr>
          <a:xfrm>
            <a:off x="457200" y="274638"/>
            <a:ext cx="8229600" cy="715962"/>
          </a:xfrm>
        </p:spPr>
        <p:txBody>
          <a:bodyPr>
            <a:normAutofit fontScale="90000"/>
          </a:bodyPr>
          <a:lstStyle/>
          <a:p>
            <a:pPr fontAlgn="auto">
              <a:spcAft>
                <a:spcPts val="0"/>
              </a:spcAft>
              <a:defRPr/>
            </a:pPr>
            <a:r>
              <a:rPr smtClean="0"/>
              <a:t>Chapter 18 Section 2</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2"/>
          <p:cNvSpPr>
            <a:spLocks noGrp="1"/>
          </p:cNvSpPr>
          <p:nvPr>
            <p:ph idx="1"/>
          </p:nvPr>
        </p:nvSpPr>
        <p:spPr>
          <a:xfrm>
            <a:off x="457200" y="1600200"/>
            <a:ext cx="5943600" cy="4525963"/>
          </a:xfrm>
        </p:spPr>
        <p:txBody>
          <a:bodyPr/>
          <a:lstStyle/>
          <a:p>
            <a:r>
              <a:rPr lang="en-US" smtClean="0"/>
              <a:t>MacArthur returned to the United States on the crest of widespread support. On April 19, 1951, he addressed a joint session of Congress, where he defended his views and announced his retirement from public life.</a:t>
            </a:r>
          </a:p>
          <a:p>
            <a:r>
              <a:rPr lang="en-US" smtClean="0"/>
              <a:t>Truman kept a low profile for a period of time, but the furor about MacArthur eventually waned. </a:t>
            </a:r>
          </a:p>
        </p:txBody>
      </p:sp>
      <p:sp>
        <p:nvSpPr>
          <p:cNvPr id="2" name="Title 1"/>
          <p:cNvSpPr>
            <a:spLocks noGrp="1"/>
          </p:cNvSpPr>
          <p:nvPr>
            <p:ph type="title"/>
          </p:nvPr>
        </p:nvSpPr>
        <p:spPr/>
        <p:txBody>
          <a:bodyPr/>
          <a:lstStyle/>
          <a:p>
            <a:pPr fontAlgn="auto">
              <a:spcAft>
                <a:spcPts val="0"/>
              </a:spcAft>
              <a:defRPr/>
            </a:pPr>
            <a:r>
              <a:rPr smtClean="0"/>
              <a:t>Chapter 18 Section 2</a:t>
            </a:r>
            <a:endParaRPr/>
          </a:p>
        </p:txBody>
      </p:sp>
      <p:pic>
        <p:nvPicPr>
          <p:cNvPr id="23555" name="Picture 2"/>
          <p:cNvPicPr>
            <a:picLocks noChangeAspect="1" noChangeArrowheads="1"/>
          </p:cNvPicPr>
          <p:nvPr/>
        </p:nvPicPr>
        <p:blipFill>
          <a:blip r:embed="rId2"/>
          <a:srcRect/>
          <a:stretch>
            <a:fillRect/>
          </a:stretch>
        </p:blipFill>
        <p:spPr bwMode="auto">
          <a:xfrm>
            <a:off x="6248400" y="1516063"/>
            <a:ext cx="2476500" cy="18478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Content Placeholder 2"/>
          <p:cNvSpPr>
            <a:spLocks noGrp="1"/>
          </p:cNvSpPr>
          <p:nvPr>
            <p:ph idx="1"/>
          </p:nvPr>
        </p:nvSpPr>
        <p:spPr>
          <a:xfrm>
            <a:off x="457200" y="990600"/>
            <a:ext cx="5029200" cy="5410200"/>
          </a:xfrm>
        </p:spPr>
        <p:txBody>
          <a:bodyPr/>
          <a:lstStyle/>
          <a:p>
            <a:r>
              <a:rPr lang="en-US" sz="2000" smtClean="0"/>
              <a:t>The war continued with no end in sight and as casualties continued to mount, the American public looked for new directions. </a:t>
            </a:r>
          </a:p>
          <a:p>
            <a:r>
              <a:rPr lang="en-US" sz="2000" smtClean="0"/>
              <a:t>General Dwight Eisenhower entered partisan politics as the Republican candidate for president in 1952. </a:t>
            </a:r>
          </a:p>
          <a:p>
            <a:r>
              <a:rPr lang="en-US" sz="2000" smtClean="0"/>
              <a:t>Promising to "go to Korea" to end the war, Eisenhower defeated Adlai Stevenson in the November elections. He visited Korea on November 29, 1951. </a:t>
            </a:r>
          </a:p>
          <a:p>
            <a:r>
              <a:rPr lang="en-US" sz="2000" smtClean="0"/>
              <a:t>A cease-fire was declared on April 1, setting the line between the armies near the 38th parallel, </a:t>
            </a:r>
            <a:r>
              <a:rPr lang="en-US" sz="2400" smtClean="0"/>
              <a:t>where it began. </a:t>
            </a:r>
          </a:p>
        </p:txBody>
      </p:sp>
      <p:sp>
        <p:nvSpPr>
          <p:cNvPr id="2" name="Title 1"/>
          <p:cNvSpPr>
            <a:spLocks noGrp="1"/>
          </p:cNvSpPr>
          <p:nvPr>
            <p:ph type="title"/>
          </p:nvPr>
        </p:nvSpPr>
        <p:spPr>
          <a:xfrm>
            <a:off x="457200" y="152400"/>
            <a:ext cx="8229600" cy="609600"/>
          </a:xfrm>
        </p:spPr>
        <p:txBody>
          <a:bodyPr>
            <a:normAutofit fontScale="90000"/>
          </a:bodyPr>
          <a:lstStyle/>
          <a:p>
            <a:pPr fontAlgn="auto">
              <a:spcAft>
                <a:spcPts val="0"/>
              </a:spcAft>
              <a:defRPr/>
            </a:pPr>
            <a:r>
              <a:rPr smtClean="0"/>
              <a:t>Chapter 18 Section 2</a:t>
            </a:r>
            <a:endParaRPr/>
          </a:p>
        </p:txBody>
      </p:sp>
      <p:pic>
        <p:nvPicPr>
          <p:cNvPr id="24579" name="Picture 2"/>
          <p:cNvPicPr>
            <a:picLocks noChangeAspect="1" noChangeArrowheads="1"/>
          </p:cNvPicPr>
          <p:nvPr/>
        </p:nvPicPr>
        <p:blipFill>
          <a:blip r:embed="rId2"/>
          <a:srcRect/>
          <a:stretch>
            <a:fillRect/>
          </a:stretch>
        </p:blipFill>
        <p:spPr bwMode="auto">
          <a:xfrm>
            <a:off x="5905500" y="1219200"/>
            <a:ext cx="2676525" cy="2209800"/>
          </a:xfrm>
          <a:prstGeom prst="rect">
            <a:avLst/>
          </a:prstGeom>
          <a:noFill/>
          <a:ln w="9525">
            <a:noFill/>
            <a:miter lim="800000"/>
            <a:headEnd/>
            <a:tailEnd/>
          </a:ln>
        </p:spPr>
      </p:pic>
      <p:pic>
        <p:nvPicPr>
          <p:cNvPr id="24580" name="Picture 3"/>
          <p:cNvPicPr>
            <a:picLocks noChangeAspect="1" noChangeArrowheads="1"/>
          </p:cNvPicPr>
          <p:nvPr/>
        </p:nvPicPr>
        <p:blipFill>
          <a:blip r:embed="rId3"/>
          <a:srcRect/>
          <a:stretch>
            <a:fillRect/>
          </a:stretch>
        </p:blipFill>
        <p:spPr bwMode="auto">
          <a:xfrm>
            <a:off x="6324600" y="4471988"/>
            <a:ext cx="1676400" cy="208597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type="title"/>
          </p:nvPr>
        </p:nvSpPr>
        <p:spPr>
          <a:xfrm>
            <a:off x="457200" y="274638"/>
            <a:ext cx="8229600" cy="334962"/>
          </a:xfrm>
        </p:spPr>
        <p:txBody>
          <a:bodyPr/>
          <a:lstStyle/>
          <a:p>
            <a:r>
              <a:rPr lang="en-US" sz="4000"/>
              <a:t>Chapter 18 Section 2 Quiz</a:t>
            </a:r>
          </a:p>
        </p:txBody>
      </p:sp>
      <p:sp>
        <p:nvSpPr>
          <p:cNvPr id="30725" name="Rectangle 5"/>
          <p:cNvSpPr>
            <a:spLocks noGrp="1" noChangeArrowheads="1"/>
          </p:cNvSpPr>
          <p:nvPr>
            <p:ph type="body" sz="half" idx="1"/>
          </p:nvPr>
        </p:nvSpPr>
        <p:spPr>
          <a:xfrm>
            <a:off x="304800" y="914400"/>
            <a:ext cx="4191000" cy="5211763"/>
          </a:xfrm>
        </p:spPr>
        <p:txBody>
          <a:bodyPr/>
          <a:lstStyle/>
          <a:p>
            <a:pPr>
              <a:lnSpc>
                <a:spcPct val="80000"/>
              </a:lnSpc>
            </a:pPr>
            <a:r>
              <a:rPr lang="en-US" sz="1200" b="1"/>
              <a:t>1.) Why did U.S. get involved in a war with Korea?</a:t>
            </a:r>
          </a:p>
          <a:p>
            <a:pPr>
              <a:lnSpc>
                <a:spcPct val="80000"/>
              </a:lnSpc>
            </a:pPr>
            <a:r>
              <a:rPr lang="en-US" sz="1200" b="1"/>
              <a:t>a.) To halt the spread of Democracy</a:t>
            </a:r>
          </a:p>
          <a:p>
            <a:pPr>
              <a:lnSpc>
                <a:spcPct val="80000"/>
              </a:lnSpc>
            </a:pPr>
            <a:r>
              <a:rPr lang="en-US" sz="1200" b="1"/>
              <a:t>b.) To halt the spread of the Nazi’s</a:t>
            </a:r>
          </a:p>
          <a:p>
            <a:pPr>
              <a:lnSpc>
                <a:spcPct val="80000"/>
              </a:lnSpc>
            </a:pPr>
            <a:r>
              <a:rPr lang="en-US" sz="1200" b="1"/>
              <a:t>c.) To halt the spread of Communism</a:t>
            </a:r>
          </a:p>
          <a:p>
            <a:pPr>
              <a:lnSpc>
                <a:spcPct val="80000"/>
              </a:lnSpc>
            </a:pPr>
            <a:endParaRPr lang="en-US" sz="1200" b="1"/>
          </a:p>
          <a:p>
            <a:pPr>
              <a:lnSpc>
                <a:spcPct val="80000"/>
              </a:lnSpc>
            </a:pPr>
            <a:r>
              <a:rPr lang="en-US" sz="1200" b="1"/>
              <a:t>2.) How many years after WWII did America get involved with Korea?</a:t>
            </a:r>
          </a:p>
          <a:p>
            <a:pPr>
              <a:lnSpc>
                <a:spcPct val="80000"/>
              </a:lnSpc>
            </a:pPr>
            <a:r>
              <a:rPr lang="en-US" sz="1200" b="1"/>
              <a:t>a.) 15 years</a:t>
            </a:r>
          </a:p>
          <a:p>
            <a:pPr>
              <a:lnSpc>
                <a:spcPct val="80000"/>
              </a:lnSpc>
            </a:pPr>
            <a:r>
              <a:rPr lang="en-US" sz="1200" b="1"/>
              <a:t>b.) 5 years</a:t>
            </a:r>
          </a:p>
          <a:p>
            <a:pPr>
              <a:lnSpc>
                <a:spcPct val="80000"/>
              </a:lnSpc>
            </a:pPr>
            <a:r>
              <a:rPr lang="en-US" sz="1200" b="1"/>
              <a:t>c.) 10 Years</a:t>
            </a:r>
          </a:p>
          <a:p>
            <a:pPr>
              <a:lnSpc>
                <a:spcPct val="80000"/>
              </a:lnSpc>
            </a:pPr>
            <a:endParaRPr lang="en-US" sz="1200" b="1"/>
          </a:p>
          <a:p>
            <a:pPr>
              <a:lnSpc>
                <a:spcPct val="80000"/>
              </a:lnSpc>
            </a:pPr>
            <a:r>
              <a:rPr lang="en-US" sz="1200" b="1"/>
              <a:t>3.) What part of Korea was the enemy?</a:t>
            </a:r>
          </a:p>
          <a:p>
            <a:pPr>
              <a:lnSpc>
                <a:spcPct val="80000"/>
              </a:lnSpc>
            </a:pPr>
            <a:r>
              <a:rPr lang="en-US" sz="1200" b="1"/>
              <a:t>a.) North Korea</a:t>
            </a:r>
          </a:p>
          <a:p>
            <a:pPr>
              <a:lnSpc>
                <a:spcPct val="80000"/>
              </a:lnSpc>
            </a:pPr>
            <a:r>
              <a:rPr lang="en-US" sz="1200" b="1"/>
              <a:t>b.) South Korea</a:t>
            </a:r>
          </a:p>
          <a:p>
            <a:pPr>
              <a:lnSpc>
                <a:spcPct val="80000"/>
              </a:lnSpc>
            </a:pPr>
            <a:r>
              <a:rPr lang="en-US" sz="1200" b="1"/>
              <a:t>c.) Central Korea</a:t>
            </a:r>
          </a:p>
          <a:p>
            <a:pPr>
              <a:lnSpc>
                <a:spcPct val="80000"/>
              </a:lnSpc>
            </a:pPr>
            <a:endParaRPr lang="en-US" sz="1200" b="1"/>
          </a:p>
          <a:p>
            <a:pPr>
              <a:lnSpc>
                <a:spcPct val="80000"/>
              </a:lnSpc>
            </a:pPr>
            <a:r>
              <a:rPr lang="en-US" sz="1200" b="1"/>
              <a:t>4.) Name another enemy of the United States?</a:t>
            </a:r>
          </a:p>
          <a:p>
            <a:pPr>
              <a:lnSpc>
                <a:spcPct val="80000"/>
              </a:lnSpc>
            </a:pPr>
            <a:r>
              <a:rPr lang="en-US" sz="1200" b="1"/>
              <a:t>a.) Great Britain</a:t>
            </a:r>
          </a:p>
          <a:p>
            <a:pPr>
              <a:lnSpc>
                <a:spcPct val="80000"/>
              </a:lnSpc>
            </a:pPr>
            <a:r>
              <a:rPr lang="en-US" sz="1200" b="1"/>
              <a:t>b.) France</a:t>
            </a:r>
          </a:p>
          <a:p>
            <a:pPr>
              <a:lnSpc>
                <a:spcPct val="80000"/>
              </a:lnSpc>
            </a:pPr>
            <a:r>
              <a:rPr lang="en-US" sz="1200" b="1"/>
              <a:t>c.) China</a:t>
            </a:r>
          </a:p>
          <a:p>
            <a:pPr>
              <a:lnSpc>
                <a:spcPct val="80000"/>
              </a:lnSpc>
            </a:pPr>
            <a:endParaRPr lang="en-US" sz="1200" b="1"/>
          </a:p>
          <a:p>
            <a:pPr>
              <a:lnSpc>
                <a:spcPct val="80000"/>
              </a:lnSpc>
            </a:pPr>
            <a:r>
              <a:rPr lang="en-US" sz="1200" b="1"/>
              <a:t>5.) Who was the Korean war a conflict between?</a:t>
            </a:r>
          </a:p>
          <a:p>
            <a:pPr>
              <a:lnSpc>
                <a:spcPct val="80000"/>
              </a:lnSpc>
            </a:pPr>
            <a:r>
              <a:rPr lang="en-US" sz="1200" b="1"/>
              <a:t>a.) Russia and Korea</a:t>
            </a:r>
          </a:p>
          <a:p>
            <a:pPr>
              <a:lnSpc>
                <a:spcPct val="80000"/>
              </a:lnSpc>
            </a:pPr>
            <a:r>
              <a:rPr lang="en-US" sz="1200" b="1"/>
              <a:t>b.) North and South Korea</a:t>
            </a:r>
          </a:p>
          <a:p>
            <a:pPr>
              <a:lnSpc>
                <a:spcPct val="80000"/>
              </a:lnSpc>
            </a:pPr>
            <a:r>
              <a:rPr lang="en-US" sz="1200" b="1"/>
              <a:t>c.) East and West Korea</a:t>
            </a:r>
          </a:p>
        </p:txBody>
      </p:sp>
      <p:sp>
        <p:nvSpPr>
          <p:cNvPr id="30726" name="Rectangle 6"/>
          <p:cNvSpPr>
            <a:spLocks noGrp="1" noChangeArrowheads="1"/>
          </p:cNvSpPr>
          <p:nvPr>
            <p:ph type="body" sz="half" idx="2"/>
          </p:nvPr>
        </p:nvSpPr>
        <p:spPr>
          <a:xfrm>
            <a:off x="4495800" y="914400"/>
            <a:ext cx="4191000" cy="5211763"/>
          </a:xfrm>
        </p:spPr>
        <p:txBody>
          <a:bodyPr/>
          <a:lstStyle/>
          <a:p>
            <a:pPr>
              <a:lnSpc>
                <a:spcPct val="80000"/>
              </a:lnSpc>
            </a:pPr>
            <a:r>
              <a:rPr lang="en-US" sz="1200" b="1"/>
              <a:t>6.) How long did the Korean war last?</a:t>
            </a:r>
          </a:p>
          <a:p>
            <a:pPr>
              <a:lnSpc>
                <a:spcPct val="80000"/>
              </a:lnSpc>
            </a:pPr>
            <a:r>
              <a:rPr lang="en-US" sz="1200" b="1"/>
              <a:t>a.) 3 years</a:t>
            </a:r>
          </a:p>
          <a:p>
            <a:pPr>
              <a:lnSpc>
                <a:spcPct val="80000"/>
              </a:lnSpc>
            </a:pPr>
            <a:r>
              <a:rPr lang="en-US" sz="1200" b="1"/>
              <a:t>b.) Less than 3 months</a:t>
            </a:r>
          </a:p>
          <a:p>
            <a:pPr>
              <a:lnSpc>
                <a:spcPct val="80000"/>
              </a:lnSpc>
            </a:pPr>
            <a:r>
              <a:rPr lang="en-US" sz="1200" b="1"/>
              <a:t>c.) 13 years</a:t>
            </a:r>
          </a:p>
          <a:p>
            <a:pPr>
              <a:lnSpc>
                <a:spcPct val="80000"/>
              </a:lnSpc>
            </a:pPr>
            <a:endParaRPr lang="en-US" sz="1200" b="1"/>
          </a:p>
          <a:p>
            <a:pPr>
              <a:lnSpc>
                <a:spcPct val="80000"/>
              </a:lnSpc>
            </a:pPr>
            <a:r>
              <a:rPr lang="en-US" sz="1200" b="1"/>
              <a:t>7.) Which part of Korea invaded the other?</a:t>
            </a:r>
          </a:p>
          <a:p>
            <a:pPr>
              <a:lnSpc>
                <a:spcPct val="80000"/>
              </a:lnSpc>
            </a:pPr>
            <a:r>
              <a:rPr lang="en-US" sz="1200" b="1"/>
              <a:t>a.) North Korea invaded South Korea</a:t>
            </a:r>
          </a:p>
          <a:p>
            <a:pPr>
              <a:lnSpc>
                <a:spcPct val="80000"/>
              </a:lnSpc>
            </a:pPr>
            <a:r>
              <a:rPr lang="en-US" sz="1200" b="1"/>
              <a:t>b.) South Korea invaded North Korea</a:t>
            </a:r>
          </a:p>
          <a:p>
            <a:pPr>
              <a:lnSpc>
                <a:spcPct val="80000"/>
              </a:lnSpc>
            </a:pPr>
            <a:r>
              <a:rPr lang="en-US" sz="1200" b="1"/>
              <a:t>c.) Western Korea invaded South Korea</a:t>
            </a:r>
          </a:p>
          <a:p>
            <a:pPr>
              <a:lnSpc>
                <a:spcPct val="80000"/>
              </a:lnSpc>
            </a:pPr>
            <a:endParaRPr lang="en-US" sz="1200" b="1"/>
          </a:p>
          <a:p>
            <a:pPr>
              <a:lnSpc>
                <a:spcPct val="80000"/>
              </a:lnSpc>
            </a:pPr>
            <a:r>
              <a:rPr lang="en-US" sz="1200" b="1"/>
              <a:t>8.) What were the results of the Korean War in accordance to its boundaries?</a:t>
            </a:r>
          </a:p>
          <a:p>
            <a:pPr>
              <a:lnSpc>
                <a:spcPct val="80000"/>
              </a:lnSpc>
            </a:pPr>
            <a:r>
              <a:rPr lang="en-US" sz="1200" b="1"/>
              <a:t>a.) The boundaries ended up the same way they were at the beginning of the war</a:t>
            </a:r>
          </a:p>
          <a:p>
            <a:pPr>
              <a:lnSpc>
                <a:spcPct val="80000"/>
              </a:lnSpc>
            </a:pPr>
            <a:r>
              <a:rPr lang="en-US" sz="1200" b="1"/>
              <a:t>b.) The boundaries completely changed because of the war</a:t>
            </a:r>
          </a:p>
          <a:p>
            <a:pPr>
              <a:lnSpc>
                <a:spcPct val="80000"/>
              </a:lnSpc>
            </a:pPr>
            <a:r>
              <a:rPr lang="en-US" sz="1200" b="1"/>
              <a:t>c.) The United States was able to control its boundaries</a:t>
            </a:r>
          </a:p>
          <a:p>
            <a:pPr>
              <a:lnSpc>
                <a:spcPct val="80000"/>
              </a:lnSpc>
            </a:pPr>
            <a:endParaRPr lang="en-US" sz="1200" b="1"/>
          </a:p>
          <a:p>
            <a:pPr>
              <a:lnSpc>
                <a:spcPct val="80000"/>
              </a:lnSpc>
            </a:pPr>
            <a:r>
              <a:rPr lang="en-US" sz="1200" b="1"/>
              <a:t>9.) What do many people refer to the Korean War as?</a:t>
            </a:r>
          </a:p>
          <a:p>
            <a:pPr>
              <a:lnSpc>
                <a:spcPct val="80000"/>
              </a:lnSpc>
            </a:pPr>
            <a:r>
              <a:rPr lang="en-US" sz="1200" b="1"/>
              <a:t>a.) A False War</a:t>
            </a:r>
          </a:p>
          <a:p>
            <a:pPr>
              <a:lnSpc>
                <a:spcPct val="80000"/>
              </a:lnSpc>
            </a:pPr>
            <a:r>
              <a:rPr lang="en-US" sz="1200" b="1"/>
              <a:t>b.) A World War</a:t>
            </a:r>
          </a:p>
          <a:p>
            <a:pPr>
              <a:lnSpc>
                <a:spcPct val="80000"/>
              </a:lnSpc>
            </a:pPr>
            <a:r>
              <a:rPr lang="en-US" sz="1200" b="1"/>
              <a:t>c.) A Civil War</a:t>
            </a:r>
          </a:p>
          <a:p>
            <a:pPr>
              <a:lnSpc>
                <a:spcPct val="80000"/>
              </a:lnSpc>
            </a:pPr>
            <a:endParaRPr lang="en-US" sz="1200" b="1"/>
          </a:p>
          <a:p>
            <a:pPr>
              <a:lnSpc>
                <a:spcPct val="80000"/>
              </a:lnSpc>
            </a:pPr>
            <a:r>
              <a:rPr lang="en-US" sz="1200" b="1"/>
              <a:t>10.) Who was the Cold War mainly between?</a:t>
            </a:r>
          </a:p>
          <a:p>
            <a:pPr>
              <a:lnSpc>
                <a:spcPct val="80000"/>
              </a:lnSpc>
            </a:pPr>
            <a:r>
              <a:rPr lang="en-US" sz="1200" b="1"/>
              <a:t>a.) Russia and Germany</a:t>
            </a:r>
          </a:p>
          <a:p>
            <a:pPr>
              <a:lnSpc>
                <a:spcPct val="80000"/>
              </a:lnSpc>
            </a:pPr>
            <a:r>
              <a:rPr lang="en-US" sz="1200" b="1"/>
              <a:t>b.) The U.S. and Russia</a:t>
            </a:r>
          </a:p>
          <a:p>
            <a:pPr>
              <a:lnSpc>
                <a:spcPct val="80000"/>
              </a:lnSpc>
            </a:pPr>
            <a:r>
              <a:rPr lang="en-US" sz="1200" b="1"/>
              <a:t>c.) The U.S. and Britain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8229600" cy="411162"/>
          </a:xfrm>
        </p:spPr>
        <p:txBody>
          <a:bodyPr/>
          <a:lstStyle/>
          <a:p>
            <a:r>
              <a:rPr lang="en-US" sz="4000"/>
              <a:t>Chapter 18 Section 2 Con’t.</a:t>
            </a:r>
          </a:p>
        </p:txBody>
      </p:sp>
      <p:sp>
        <p:nvSpPr>
          <p:cNvPr id="40964" name="Rectangle 4"/>
          <p:cNvSpPr>
            <a:spLocks noGrp="1" noChangeArrowheads="1"/>
          </p:cNvSpPr>
          <p:nvPr>
            <p:ph type="body" sz="half" idx="1"/>
          </p:nvPr>
        </p:nvSpPr>
        <p:spPr>
          <a:xfrm>
            <a:off x="457200" y="914400"/>
            <a:ext cx="4038600" cy="5211763"/>
          </a:xfrm>
        </p:spPr>
        <p:txBody>
          <a:bodyPr/>
          <a:lstStyle/>
          <a:p>
            <a:pPr>
              <a:lnSpc>
                <a:spcPct val="80000"/>
              </a:lnSpc>
            </a:pPr>
            <a:r>
              <a:rPr lang="en-US" sz="1200" b="1"/>
              <a:t>11.) What city did North Korea want to capture first?</a:t>
            </a:r>
          </a:p>
          <a:p>
            <a:pPr>
              <a:lnSpc>
                <a:spcPct val="80000"/>
              </a:lnSpc>
            </a:pPr>
            <a:r>
              <a:rPr lang="en-US" sz="1200" b="1"/>
              <a:t>a.) Seoul</a:t>
            </a:r>
          </a:p>
          <a:p>
            <a:pPr>
              <a:lnSpc>
                <a:spcPct val="80000"/>
              </a:lnSpc>
            </a:pPr>
            <a:r>
              <a:rPr lang="en-US" sz="1200" b="1"/>
              <a:t>b.) Saigon</a:t>
            </a:r>
          </a:p>
          <a:p>
            <a:pPr>
              <a:lnSpc>
                <a:spcPct val="80000"/>
              </a:lnSpc>
            </a:pPr>
            <a:r>
              <a:rPr lang="en-US" sz="1200" b="1"/>
              <a:t>c.) Moscow</a:t>
            </a:r>
          </a:p>
          <a:p>
            <a:pPr>
              <a:lnSpc>
                <a:spcPct val="80000"/>
              </a:lnSpc>
            </a:pPr>
            <a:endParaRPr lang="en-US" sz="1200" b="1"/>
          </a:p>
          <a:p>
            <a:pPr>
              <a:lnSpc>
                <a:spcPct val="80000"/>
              </a:lnSpc>
            </a:pPr>
            <a:r>
              <a:rPr lang="en-US" sz="1200" b="1"/>
              <a:t>12.) Who helped North Korea by giving them weapons?</a:t>
            </a:r>
          </a:p>
          <a:p>
            <a:pPr>
              <a:lnSpc>
                <a:spcPct val="80000"/>
              </a:lnSpc>
            </a:pPr>
            <a:r>
              <a:rPr lang="en-US" sz="1200" b="1"/>
              <a:t>a.) Germany</a:t>
            </a:r>
          </a:p>
          <a:p>
            <a:pPr>
              <a:lnSpc>
                <a:spcPct val="80000"/>
              </a:lnSpc>
            </a:pPr>
            <a:r>
              <a:rPr lang="en-US" sz="1200" b="1"/>
              <a:t>b.) Russia</a:t>
            </a:r>
          </a:p>
          <a:p>
            <a:pPr>
              <a:lnSpc>
                <a:spcPct val="80000"/>
              </a:lnSpc>
            </a:pPr>
            <a:r>
              <a:rPr lang="en-US" sz="1200" b="1"/>
              <a:t>c.) The United States</a:t>
            </a:r>
          </a:p>
          <a:p>
            <a:pPr>
              <a:lnSpc>
                <a:spcPct val="80000"/>
              </a:lnSpc>
            </a:pPr>
            <a:endParaRPr lang="en-US" sz="1200" b="1"/>
          </a:p>
          <a:p>
            <a:pPr>
              <a:lnSpc>
                <a:spcPct val="80000"/>
              </a:lnSpc>
            </a:pPr>
            <a:r>
              <a:rPr lang="en-US" sz="1200" b="1"/>
              <a:t>13.) Where were the North Koreans vulnerable?</a:t>
            </a:r>
          </a:p>
          <a:p>
            <a:pPr>
              <a:lnSpc>
                <a:spcPct val="80000"/>
              </a:lnSpc>
            </a:pPr>
            <a:r>
              <a:rPr lang="en-US" sz="1200" b="1"/>
              <a:t>a.) On the Northern Flank</a:t>
            </a:r>
          </a:p>
          <a:p>
            <a:pPr>
              <a:lnSpc>
                <a:spcPct val="80000"/>
              </a:lnSpc>
            </a:pPr>
            <a:r>
              <a:rPr lang="en-US" sz="1200" b="1"/>
              <a:t>b.) On the Southern Flank</a:t>
            </a:r>
          </a:p>
          <a:p>
            <a:pPr>
              <a:lnSpc>
                <a:spcPct val="80000"/>
              </a:lnSpc>
            </a:pPr>
            <a:r>
              <a:rPr lang="en-US" sz="1200" b="1"/>
              <a:t>c.) Right in the middle</a:t>
            </a:r>
          </a:p>
          <a:p>
            <a:pPr>
              <a:lnSpc>
                <a:spcPct val="80000"/>
              </a:lnSpc>
            </a:pPr>
            <a:endParaRPr lang="en-US" sz="1200" b="1"/>
          </a:p>
          <a:p>
            <a:pPr>
              <a:lnSpc>
                <a:spcPct val="80000"/>
              </a:lnSpc>
            </a:pPr>
            <a:r>
              <a:rPr lang="en-US" sz="1200" b="1"/>
              <a:t>14.) What U.S. General led the attack in the Korean War?</a:t>
            </a:r>
          </a:p>
          <a:p>
            <a:pPr>
              <a:lnSpc>
                <a:spcPct val="80000"/>
              </a:lnSpc>
            </a:pPr>
            <a:r>
              <a:rPr lang="en-US" sz="1200" b="1"/>
              <a:t>a.) Frederick Douglass</a:t>
            </a:r>
          </a:p>
          <a:p>
            <a:pPr>
              <a:lnSpc>
                <a:spcPct val="80000"/>
              </a:lnSpc>
            </a:pPr>
            <a:r>
              <a:rPr lang="en-US" sz="1200" b="1"/>
              <a:t>b.) Marshall Field</a:t>
            </a:r>
          </a:p>
          <a:p>
            <a:pPr>
              <a:lnSpc>
                <a:spcPct val="80000"/>
              </a:lnSpc>
            </a:pPr>
            <a:r>
              <a:rPr lang="en-US" sz="1200" b="1"/>
              <a:t>c.) Douglas MacArthur</a:t>
            </a:r>
          </a:p>
          <a:p>
            <a:pPr>
              <a:lnSpc>
                <a:spcPct val="80000"/>
              </a:lnSpc>
            </a:pPr>
            <a:endParaRPr lang="en-US" sz="1200" b="1"/>
          </a:p>
          <a:p>
            <a:pPr>
              <a:lnSpc>
                <a:spcPct val="80000"/>
              </a:lnSpc>
            </a:pPr>
            <a:r>
              <a:rPr lang="en-US" sz="1200" b="1"/>
              <a:t>15.) What did the UN forces want North Korea to do?</a:t>
            </a:r>
          </a:p>
          <a:p>
            <a:pPr>
              <a:lnSpc>
                <a:spcPct val="80000"/>
              </a:lnSpc>
            </a:pPr>
            <a:r>
              <a:rPr lang="en-US" sz="1200" b="1"/>
              <a:t>a.) Get out of South Korea</a:t>
            </a:r>
          </a:p>
          <a:p>
            <a:pPr>
              <a:lnSpc>
                <a:spcPct val="80000"/>
              </a:lnSpc>
            </a:pPr>
            <a:r>
              <a:rPr lang="en-US" sz="1200" b="1"/>
              <a:t>b.) Stay in South Korea to halt the spread of communism</a:t>
            </a:r>
          </a:p>
          <a:p>
            <a:pPr>
              <a:lnSpc>
                <a:spcPct val="80000"/>
              </a:lnSpc>
            </a:pPr>
            <a:r>
              <a:rPr lang="en-US" sz="1200" b="1"/>
              <a:t>c.) Create a third Korea that was neutral between communism and democracy</a:t>
            </a:r>
          </a:p>
        </p:txBody>
      </p:sp>
      <p:sp>
        <p:nvSpPr>
          <p:cNvPr id="40965" name="Rectangle 5"/>
          <p:cNvSpPr>
            <a:spLocks noGrp="1" noChangeArrowheads="1"/>
          </p:cNvSpPr>
          <p:nvPr>
            <p:ph type="body" sz="half" idx="2"/>
          </p:nvPr>
        </p:nvSpPr>
        <p:spPr>
          <a:xfrm>
            <a:off x="4648200" y="914400"/>
            <a:ext cx="4038600" cy="5211763"/>
          </a:xfrm>
        </p:spPr>
        <p:txBody>
          <a:bodyPr/>
          <a:lstStyle/>
          <a:p>
            <a:pPr>
              <a:lnSpc>
                <a:spcPct val="80000"/>
              </a:lnSpc>
            </a:pPr>
            <a:r>
              <a:rPr lang="en-US" sz="1200" b="1"/>
              <a:t>16.) What country is just north of North Korea?</a:t>
            </a:r>
          </a:p>
          <a:p>
            <a:pPr>
              <a:lnSpc>
                <a:spcPct val="80000"/>
              </a:lnSpc>
            </a:pPr>
            <a:r>
              <a:rPr lang="en-US" sz="1200" b="1"/>
              <a:t>a.) Russia</a:t>
            </a:r>
          </a:p>
          <a:p>
            <a:pPr>
              <a:lnSpc>
                <a:spcPct val="80000"/>
              </a:lnSpc>
            </a:pPr>
            <a:r>
              <a:rPr lang="en-US" sz="1200" b="1"/>
              <a:t>b.) Japan</a:t>
            </a:r>
          </a:p>
          <a:p>
            <a:pPr>
              <a:lnSpc>
                <a:spcPct val="80000"/>
              </a:lnSpc>
            </a:pPr>
            <a:r>
              <a:rPr lang="en-US" sz="1200" b="1"/>
              <a:t>c.) China</a:t>
            </a:r>
          </a:p>
          <a:p>
            <a:pPr>
              <a:lnSpc>
                <a:spcPct val="80000"/>
              </a:lnSpc>
            </a:pPr>
            <a:endParaRPr lang="en-US" sz="1200" b="1"/>
          </a:p>
          <a:p>
            <a:pPr>
              <a:lnSpc>
                <a:spcPct val="80000"/>
              </a:lnSpc>
            </a:pPr>
            <a:r>
              <a:rPr lang="en-US" sz="1200" b="1"/>
              <a:t>17.) Who made the UN allies retreat in the Korean war?</a:t>
            </a:r>
          </a:p>
          <a:p>
            <a:pPr>
              <a:lnSpc>
                <a:spcPct val="80000"/>
              </a:lnSpc>
            </a:pPr>
            <a:r>
              <a:rPr lang="en-US" sz="1200" b="1"/>
              <a:t>a.) China</a:t>
            </a:r>
          </a:p>
          <a:p>
            <a:pPr>
              <a:lnSpc>
                <a:spcPct val="80000"/>
              </a:lnSpc>
            </a:pPr>
            <a:r>
              <a:rPr lang="en-US" sz="1200" b="1"/>
              <a:t>b.) Japan</a:t>
            </a:r>
          </a:p>
          <a:p>
            <a:pPr>
              <a:lnSpc>
                <a:spcPct val="80000"/>
              </a:lnSpc>
            </a:pPr>
            <a:r>
              <a:rPr lang="en-US" sz="1200" b="1"/>
              <a:t>c.) Germany</a:t>
            </a:r>
          </a:p>
          <a:p>
            <a:pPr>
              <a:lnSpc>
                <a:spcPct val="80000"/>
              </a:lnSpc>
            </a:pPr>
            <a:endParaRPr lang="en-US" sz="1200" b="1"/>
          </a:p>
          <a:p>
            <a:pPr>
              <a:lnSpc>
                <a:spcPct val="80000"/>
              </a:lnSpc>
            </a:pPr>
            <a:r>
              <a:rPr lang="en-US" sz="1200" b="1"/>
              <a:t>18.) Who wanted to use diplomacy the most in the Korean war?</a:t>
            </a:r>
          </a:p>
          <a:p>
            <a:pPr>
              <a:lnSpc>
                <a:spcPct val="80000"/>
              </a:lnSpc>
            </a:pPr>
            <a:r>
              <a:rPr lang="en-US" sz="1200" b="1"/>
              <a:t>a.) General Mac Arthur</a:t>
            </a:r>
          </a:p>
          <a:p>
            <a:pPr>
              <a:lnSpc>
                <a:spcPct val="80000"/>
              </a:lnSpc>
            </a:pPr>
            <a:r>
              <a:rPr lang="en-US" sz="1200" b="1"/>
              <a:t>b.) General Marshall Field</a:t>
            </a:r>
          </a:p>
          <a:p>
            <a:pPr>
              <a:lnSpc>
                <a:spcPct val="80000"/>
              </a:lnSpc>
            </a:pPr>
            <a:r>
              <a:rPr lang="en-US" sz="1200" b="1"/>
              <a:t>c.) President Truman</a:t>
            </a:r>
          </a:p>
          <a:p>
            <a:pPr>
              <a:lnSpc>
                <a:spcPct val="80000"/>
              </a:lnSpc>
            </a:pPr>
            <a:endParaRPr lang="en-US" sz="1200" b="1"/>
          </a:p>
          <a:p>
            <a:pPr>
              <a:lnSpc>
                <a:spcPct val="80000"/>
              </a:lnSpc>
            </a:pPr>
            <a:r>
              <a:rPr lang="en-US" sz="1200" b="1"/>
              <a:t>19.) Why did Truman replace General Mac Arthur?</a:t>
            </a:r>
          </a:p>
          <a:p>
            <a:pPr>
              <a:lnSpc>
                <a:spcPct val="80000"/>
              </a:lnSpc>
            </a:pPr>
            <a:r>
              <a:rPr lang="en-US" sz="1200" b="1"/>
              <a:t>a.) He felt Mac Arthur was challenging his title of Commander in Chief too much</a:t>
            </a:r>
          </a:p>
          <a:p>
            <a:pPr>
              <a:lnSpc>
                <a:spcPct val="80000"/>
              </a:lnSpc>
            </a:pPr>
            <a:r>
              <a:rPr lang="en-US" sz="1200" b="1"/>
              <a:t>b.) He felt as if General Mac Arthur could not do his job properly</a:t>
            </a:r>
          </a:p>
          <a:p>
            <a:pPr>
              <a:lnSpc>
                <a:spcPct val="80000"/>
              </a:lnSpc>
            </a:pPr>
            <a:r>
              <a:rPr lang="en-US" sz="1200" b="1"/>
              <a:t>c.) He felt that MacArthur may take his job if he gained too much support</a:t>
            </a:r>
          </a:p>
          <a:p>
            <a:pPr>
              <a:lnSpc>
                <a:spcPct val="80000"/>
              </a:lnSpc>
            </a:pPr>
            <a:endParaRPr lang="en-US" sz="1200" b="1"/>
          </a:p>
          <a:p>
            <a:pPr>
              <a:lnSpc>
                <a:spcPct val="80000"/>
              </a:lnSpc>
            </a:pPr>
            <a:r>
              <a:rPr lang="en-US" sz="1200" b="1"/>
              <a:t>20.) When was the cease fire agreed upon?</a:t>
            </a:r>
          </a:p>
          <a:p>
            <a:pPr>
              <a:lnSpc>
                <a:spcPct val="80000"/>
              </a:lnSpc>
            </a:pPr>
            <a:r>
              <a:rPr lang="en-US" sz="1200" b="1"/>
              <a:t>a.) 1952</a:t>
            </a:r>
          </a:p>
          <a:p>
            <a:pPr>
              <a:lnSpc>
                <a:spcPct val="80000"/>
              </a:lnSpc>
            </a:pPr>
            <a:r>
              <a:rPr lang="en-US" sz="1200" b="1"/>
              <a:t>b.) 1942</a:t>
            </a:r>
          </a:p>
          <a:p>
            <a:pPr>
              <a:lnSpc>
                <a:spcPct val="80000"/>
              </a:lnSpc>
            </a:pPr>
            <a:r>
              <a:rPr lang="en-US" sz="1200" b="1"/>
              <a:t>c.) 1962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Content Placeholder 2"/>
          <p:cNvSpPr>
            <a:spLocks noGrp="1"/>
          </p:cNvSpPr>
          <p:nvPr>
            <p:ph idx="1"/>
          </p:nvPr>
        </p:nvSpPr>
        <p:spPr/>
        <p:txBody>
          <a:bodyPr/>
          <a:lstStyle/>
          <a:p>
            <a:r>
              <a:rPr lang="en-US" smtClean="0"/>
              <a:t>The civil war in China re-started soon after the war against the Japanese was over. </a:t>
            </a:r>
          </a:p>
          <a:p>
            <a:r>
              <a:rPr lang="en-US" smtClean="0"/>
              <a:t>Mao had carefully cultivated support in the areas he controlled, whereas, the Kuomintang, lead by Chiang Kai-shek, had a different view on how China should be ruled.</a:t>
            </a:r>
          </a:p>
        </p:txBody>
      </p:sp>
      <p:sp>
        <p:nvSpPr>
          <p:cNvPr id="5" name="Title 4"/>
          <p:cNvSpPr>
            <a:spLocks noGrp="1"/>
          </p:cNvSpPr>
          <p:nvPr>
            <p:ph type="title"/>
          </p:nvPr>
        </p:nvSpPr>
        <p:spPr/>
        <p:txBody>
          <a:bodyPr/>
          <a:lstStyle/>
          <a:p>
            <a:pPr fontAlgn="auto">
              <a:spcAft>
                <a:spcPts val="0"/>
              </a:spcAft>
              <a:defRPr/>
            </a:pPr>
            <a:r>
              <a:rPr smtClean="0"/>
              <a:t>Chapter 18 Section 2</a:t>
            </a:r>
            <a:endParaRPr/>
          </a:p>
        </p:txBody>
      </p:sp>
      <p:pic>
        <p:nvPicPr>
          <p:cNvPr id="14339" name="Picture 2"/>
          <p:cNvPicPr>
            <a:picLocks noChangeAspect="1" noChangeArrowheads="1"/>
          </p:cNvPicPr>
          <p:nvPr/>
        </p:nvPicPr>
        <p:blipFill>
          <a:blip r:embed="rId2"/>
          <a:srcRect/>
          <a:stretch>
            <a:fillRect/>
          </a:stretch>
        </p:blipFill>
        <p:spPr bwMode="auto">
          <a:xfrm>
            <a:off x="6400800" y="4343400"/>
            <a:ext cx="1676400" cy="22288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ontent Placeholder 2"/>
          <p:cNvSpPr>
            <a:spLocks noGrp="1"/>
          </p:cNvSpPr>
          <p:nvPr>
            <p:ph idx="1"/>
          </p:nvPr>
        </p:nvSpPr>
        <p:spPr>
          <a:xfrm>
            <a:off x="457200" y="914400"/>
            <a:ext cx="8229600" cy="5211763"/>
          </a:xfrm>
        </p:spPr>
        <p:txBody>
          <a:bodyPr/>
          <a:lstStyle/>
          <a:p>
            <a:r>
              <a:rPr lang="en-US" sz="2400" smtClean="0"/>
              <a:t>Chiang did not believe in democracy. He supported the view that society was best served by one supreme leader supported by the military. </a:t>
            </a:r>
          </a:p>
          <a:p>
            <a:r>
              <a:rPr lang="en-US" sz="2400" smtClean="0"/>
              <a:t>He was called the "Generalissimo" and, like other dictators, he had his secret police to enforce law and order – the Blueshirts. </a:t>
            </a:r>
          </a:p>
          <a:p>
            <a:r>
              <a:rPr lang="en-US" sz="2400" smtClean="0"/>
              <a:t>Their job was to hunt down communists and to develop a spying system that would allow them to infiltrate the communists. </a:t>
            </a:r>
          </a:p>
          <a:p>
            <a:r>
              <a:rPr lang="en-US" sz="2400" smtClean="0"/>
              <a:t>The Blue shirts tended to brutalize society into obedience. In this sense, Chiang tried to enforce his authority by force – something that Hitler and Mussolini tried to do. </a:t>
            </a:r>
          </a:p>
          <a:p>
            <a:r>
              <a:rPr lang="en-US" sz="2400" smtClean="0"/>
              <a:t>Chiang's attempt to win the support of the people in his territory was minimal.</a:t>
            </a:r>
          </a:p>
        </p:txBody>
      </p:sp>
      <p:sp>
        <p:nvSpPr>
          <p:cNvPr id="2" name="Title 1"/>
          <p:cNvSpPr>
            <a:spLocks noGrp="1"/>
          </p:cNvSpPr>
          <p:nvPr>
            <p:ph type="title"/>
          </p:nvPr>
        </p:nvSpPr>
        <p:spPr>
          <a:xfrm>
            <a:off x="457200" y="152400"/>
            <a:ext cx="8229600" cy="685800"/>
          </a:xfrm>
        </p:spPr>
        <p:txBody>
          <a:bodyPr>
            <a:normAutofit fontScale="90000"/>
          </a:bodyPr>
          <a:lstStyle/>
          <a:p>
            <a:pPr fontAlgn="auto">
              <a:spcAft>
                <a:spcPts val="0"/>
              </a:spcAft>
              <a:defRPr/>
            </a:pPr>
            <a:r>
              <a:rPr smtClean="0"/>
              <a:t>Chapter 18 Section 2</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2"/>
          <p:cNvSpPr>
            <a:spLocks noGrp="1"/>
          </p:cNvSpPr>
          <p:nvPr>
            <p:ph idx="1"/>
          </p:nvPr>
        </p:nvSpPr>
        <p:spPr>
          <a:xfrm>
            <a:off x="457200" y="685800"/>
            <a:ext cx="6248400" cy="5440363"/>
          </a:xfrm>
        </p:spPr>
        <p:txBody>
          <a:bodyPr/>
          <a:lstStyle/>
          <a:p>
            <a:r>
              <a:rPr lang="en-US" sz="1800" smtClean="0"/>
              <a:t>The Korean War refers to a period of military conflict between North Korea (officially the Democratic People's Republic of Korea) and South Korea (officially the Republic of Korea) regimes, with major hostilities lasting from June 25, 1950 until the armistice signed on July 27, 1953. </a:t>
            </a:r>
          </a:p>
          <a:p>
            <a:r>
              <a:rPr lang="en-US" sz="1800" smtClean="0"/>
              <a:t>The conflict arose from the attempts of the two Korean powers to re-unify Korea under their respective governments. </a:t>
            </a:r>
          </a:p>
          <a:p>
            <a:r>
              <a:rPr lang="en-US" sz="1800" smtClean="0"/>
              <a:t>The period immediately before the war was marked by escalating border conflicts at the 38th Parallel and attempts to negotiate elections for the entirety of Korea. These negotiations ended when the North Korean Army invaded the South on June 25, 1950.</a:t>
            </a:r>
          </a:p>
          <a:p>
            <a:r>
              <a:rPr lang="en-US" sz="1800" smtClean="0"/>
              <a:t> Under the aegis of the United Nations, nations allied with the United States intervened on behalf of South Korea. After rapid advances in a South Korean counterattack, communist-allied Chinese forces intervened on behalf of North Korea, shifting the balance of the war and ultimately leading to an armistice that approximately restored the original boundaries between North and South Korea.</a:t>
            </a:r>
          </a:p>
        </p:txBody>
      </p:sp>
      <p:sp>
        <p:nvSpPr>
          <p:cNvPr id="2" name="Title 1"/>
          <p:cNvSpPr>
            <a:spLocks noGrp="1"/>
          </p:cNvSpPr>
          <p:nvPr>
            <p:ph type="title"/>
          </p:nvPr>
        </p:nvSpPr>
        <p:spPr>
          <a:xfrm>
            <a:off x="457200" y="152400"/>
            <a:ext cx="8229600" cy="533400"/>
          </a:xfrm>
        </p:spPr>
        <p:txBody>
          <a:bodyPr>
            <a:normAutofit fontScale="90000"/>
          </a:bodyPr>
          <a:lstStyle/>
          <a:p>
            <a:pPr fontAlgn="auto">
              <a:spcAft>
                <a:spcPts val="0"/>
              </a:spcAft>
              <a:defRPr/>
            </a:pPr>
            <a:r>
              <a:rPr smtClean="0"/>
              <a:t>Chapter 18 Section 2</a:t>
            </a:r>
            <a:endParaRPr/>
          </a:p>
        </p:txBody>
      </p:sp>
      <p:pic>
        <p:nvPicPr>
          <p:cNvPr id="16387" name="Picture 2"/>
          <p:cNvPicPr>
            <a:picLocks noChangeAspect="1" noChangeArrowheads="1"/>
          </p:cNvPicPr>
          <p:nvPr/>
        </p:nvPicPr>
        <p:blipFill>
          <a:blip r:embed="rId2"/>
          <a:srcRect/>
          <a:stretch>
            <a:fillRect/>
          </a:stretch>
        </p:blipFill>
        <p:spPr bwMode="auto">
          <a:xfrm>
            <a:off x="6588125" y="152400"/>
            <a:ext cx="2379663" cy="1905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p:txBody>
          <a:bodyPr/>
          <a:lstStyle/>
          <a:p>
            <a:r>
              <a:rPr lang="en-US" smtClean="0"/>
              <a:t>While some have referred to the conflict as a civil war, many other factors were at play. </a:t>
            </a:r>
          </a:p>
          <a:p>
            <a:r>
              <a:rPr lang="en-US" smtClean="0"/>
              <a:t>Each side was supported by external powers and the conflict expanded, becoming a proxy war in the Cold War between the United States and the Soviet Union. </a:t>
            </a:r>
          </a:p>
        </p:txBody>
      </p:sp>
      <p:sp>
        <p:nvSpPr>
          <p:cNvPr id="2" name="Title 1"/>
          <p:cNvSpPr>
            <a:spLocks noGrp="1"/>
          </p:cNvSpPr>
          <p:nvPr>
            <p:ph type="title"/>
          </p:nvPr>
        </p:nvSpPr>
        <p:spPr/>
        <p:txBody>
          <a:bodyPr/>
          <a:lstStyle/>
          <a:p>
            <a:pPr fontAlgn="auto">
              <a:spcAft>
                <a:spcPts val="0"/>
              </a:spcAft>
              <a:defRPr/>
            </a:pPr>
            <a:r>
              <a:rPr smtClean="0"/>
              <a:t>Chapter 18 Section 2</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6438900" cy="5516563"/>
          </a:xfrm>
        </p:spPr>
        <p:txBody>
          <a:bodyPr>
            <a:normAutofit fontScale="25000" lnSpcReduction="20000"/>
          </a:bodyPr>
          <a:lstStyle/>
          <a:p>
            <a:pPr marL="274320" indent="-274320" fontAlgn="auto">
              <a:spcAft>
                <a:spcPts val="0"/>
              </a:spcAft>
              <a:buFont typeface="Wingdings 2"/>
              <a:buChar char=""/>
              <a:defRPr/>
            </a:pPr>
            <a:r>
              <a:rPr lang="en-US" sz="9600" dirty="0" smtClean="0"/>
              <a:t>The U.S. Fights in Korea-</a:t>
            </a:r>
          </a:p>
          <a:p>
            <a:pPr marL="274320" indent="-274320" fontAlgn="auto">
              <a:spcAft>
                <a:spcPts val="0"/>
              </a:spcAft>
              <a:buFont typeface="Wingdings 2"/>
              <a:buChar char=""/>
              <a:defRPr/>
            </a:pPr>
            <a:r>
              <a:rPr lang="en-US" sz="9600" dirty="0" smtClean="0"/>
              <a:t>At first North Korea looked unstoppable and captured Seoul. The United States was stunned by the scale of North Korea's attack. </a:t>
            </a:r>
          </a:p>
          <a:p>
            <a:pPr marL="274320" indent="-274320" fontAlgn="auto">
              <a:spcAft>
                <a:spcPts val="0"/>
              </a:spcAft>
              <a:buFont typeface="Wingdings 2"/>
              <a:buChar char=""/>
              <a:defRPr/>
            </a:pPr>
            <a:r>
              <a:rPr lang="en-US" sz="9600" dirty="0" smtClean="0"/>
              <a:t>The North Koreans benefited from modern Soviet weapons and made quick work of the South Koreans who opposed them.</a:t>
            </a:r>
          </a:p>
          <a:p>
            <a:pPr marL="274320" indent="-274320" fontAlgn="auto">
              <a:spcAft>
                <a:spcPts val="0"/>
              </a:spcAft>
              <a:buFont typeface="Wingdings 2"/>
              <a:buChar char=""/>
              <a:defRPr/>
            </a:pPr>
            <a:r>
              <a:rPr lang="en-US" sz="9600" dirty="0" smtClean="0"/>
              <a:t>Although the US maintained large numbers of troops in Japan, the occupation had not required the same level of preparedness as had active warfare. </a:t>
            </a:r>
          </a:p>
          <a:p>
            <a:pPr marL="274320" indent="-274320" fontAlgn="auto">
              <a:spcAft>
                <a:spcPts val="0"/>
              </a:spcAft>
              <a:buFont typeface="Wingdings 2"/>
              <a:buChar char=""/>
              <a:defRPr/>
            </a:pPr>
            <a:r>
              <a:rPr lang="en-US" sz="9600" dirty="0" smtClean="0"/>
              <a:t>General Douglas MacArthur sent Task Force Smith, a minimal contingent of only 540 men who engaged North Korean forces on July 5 and were quickly routed.</a:t>
            </a:r>
          </a:p>
          <a:p>
            <a:pPr marL="274320" indent="-274320" fontAlgn="auto">
              <a:spcAft>
                <a:spcPts val="0"/>
              </a:spcAft>
              <a:buFont typeface="Wingdings 2"/>
              <a:buChar char=""/>
              <a:defRPr/>
            </a:pPr>
            <a:r>
              <a:rPr lang="en-US" sz="9600" dirty="0" smtClean="0"/>
              <a:t> American troops fell back holding a line around the city of Pusan at the southern tip of the peninsula, which became known as the Pusan Perimeter. </a:t>
            </a:r>
          </a:p>
          <a:p>
            <a:pPr marL="274320" indent="-274320" fontAlgn="auto">
              <a:spcAft>
                <a:spcPts val="0"/>
              </a:spcAft>
              <a:buFont typeface="Wingdings 2"/>
              <a:buChar char=""/>
              <a:defRPr/>
            </a:pPr>
            <a:endParaRPr lang="en-US" dirty="0"/>
          </a:p>
        </p:txBody>
      </p:sp>
      <p:sp>
        <p:nvSpPr>
          <p:cNvPr id="2" name="Title 1"/>
          <p:cNvSpPr>
            <a:spLocks noGrp="1"/>
          </p:cNvSpPr>
          <p:nvPr>
            <p:ph type="title"/>
          </p:nvPr>
        </p:nvSpPr>
        <p:spPr>
          <a:xfrm>
            <a:off x="457200" y="152400"/>
            <a:ext cx="8229600" cy="457200"/>
          </a:xfrm>
        </p:spPr>
        <p:txBody>
          <a:bodyPr>
            <a:normAutofit fontScale="90000"/>
          </a:bodyPr>
          <a:lstStyle/>
          <a:p>
            <a:pPr fontAlgn="auto">
              <a:spcAft>
                <a:spcPts val="0"/>
              </a:spcAft>
              <a:defRPr/>
            </a:pPr>
            <a:r>
              <a:rPr smtClean="0"/>
              <a:t>Chapter 18 Section 2</a:t>
            </a:r>
            <a:endParaRPr/>
          </a:p>
        </p:txBody>
      </p:sp>
      <p:pic>
        <p:nvPicPr>
          <p:cNvPr id="18435" name="Picture 2"/>
          <p:cNvPicPr>
            <a:picLocks noChangeAspect="1" noChangeArrowheads="1"/>
          </p:cNvPicPr>
          <p:nvPr/>
        </p:nvPicPr>
        <p:blipFill>
          <a:blip r:embed="rId2"/>
          <a:srcRect/>
          <a:stretch>
            <a:fillRect/>
          </a:stretch>
        </p:blipFill>
        <p:spPr bwMode="auto">
          <a:xfrm>
            <a:off x="7086600" y="3962400"/>
            <a:ext cx="1743075" cy="2619375"/>
          </a:xfrm>
          <a:prstGeom prst="rect">
            <a:avLst/>
          </a:prstGeom>
          <a:noFill/>
          <a:ln w="9525">
            <a:noFill/>
            <a:miter lim="800000"/>
            <a:headEnd/>
            <a:tailEnd/>
          </a:ln>
        </p:spPr>
      </p:pic>
      <p:pic>
        <p:nvPicPr>
          <p:cNvPr id="18436" name="Picture 3"/>
          <p:cNvPicPr>
            <a:picLocks noChangeAspect="1" noChangeArrowheads="1"/>
          </p:cNvPicPr>
          <p:nvPr/>
        </p:nvPicPr>
        <p:blipFill>
          <a:blip r:embed="rId3"/>
          <a:srcRect/>
          <a:stretch>
            <a:fillRect/>
          </a:stretch>
        </p:blipFill>
        <p:spPr bwMode="auto">
          <a:xfrm>
            <a:off x="6896100" y="1143000"/>
            <a:ext cx="2124075" cy="21526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274320" indent="-274320" fontAlgn="auto">
              <a:spcAft>
                <a:spcPts val="0"/>
              </a:spcAft>
              <a:buFont typeface="Wingdings 2"/>
              <a:buChar char=""/>
              <a:defRPr/>
            </a:pPr>
            <a:r>
              <a:rPr lang="en-US" dirty="0" smtClean="0"/>
              <a:t>As the Pusan Perimeter held, General Macarthur spotted a weakness in the North Korean positions.</a:t>
            </a:r>
          </a:p>
          <a:p>
            <a:pPr marL="274320" indent="-274320" fontAlgn="auto">
              <a:spcAft>
                <a:spcPts val="0"/>
              </a:spcAft>
              <a:buFont typeface="Wingdings 2"/>
              <a:buChar char=""/>
              <a:defRPr/>
            </a:pPr>
            <a:r>
              <a:rPr lang="en-US" dirty="0" smtClean="0"/>
              <a:t>With supply and communication lines stretched thin, the North Koreans were vulnerable in the middle. </a:t>
            </a:r>
          </a:p>
          <a:p>
            <a:pPr marL="274320" indent="-274320" fontAlgn="auto">
              <a:spcAft>
                <a:spcPts val="0"/>
              </a:spcAft>
              <a:buFont typeface="Wingdings 2"/>
              <a:buChar char=""/>
              <a:defRPr/>
            </a:pPr>
            <a:r>
              <a:rPr lang="en-US" dirty="0" smtClean="0"/>
              <a:t>On September 15, 1950, General MacArthur launched a dramatic counterattack. American and other UN troops came ashore at Inchon, the seaport of the city of Seoul, and quickly broke through the North Korean lines. </a:t>
            </a:r>
          </a:p>
          <a:p>
            <a:pPr marL="274320" indent="-274320" fontAlgn="auto">
              <a:spcAft>
                <a:spcPts val="0"/>
              </a:spcAft>
              <a:buFont typeface="Wingdings 2"/>
              <a:buChar char=""/>
              <a:defRPr/>
            </a:pPr>
            <a:r>
              <a:rPr lang="en-US" dirty="0" smtClean="0"/>
              <a:t>Suddenly, their advanced positions became threatened from two sides, forcing the North Koreans to retreat. The UN forces were soon able to dislodge the North Koreans from all of South Korea. </a:t>
            </a:r>
            <a:endParaRPr lang="en-US" dirty="0"/>
          </a:p>
        </p:txBody>
      </p:sp>
      <p:sp>
        <p:nvSpPr>
          <p:cNvPr id="2" name="Title 1"/>
          <p:cNvSpPr>
            <a:spLocks noGrp="1"/>
          </p:cNvSpPr>
          <p:nvPr>
            <p:ph type="title"/>
          </p:nvPr>
        </p:nvSpPr>
        <p:spPr/>
        <p:txBody>
          <a:bodyPr/>
          <a:lstStyle/>
          <a:p>
            <a:pPr fontAlgn="auto">
              <a:spcAft>
                <a:spcPts val="0"/>
              </a:spcAft>
              <a:defRPr/>
            </a:pPr>
            <a:r>
              <a:rPr smtClean="0"/>
              <a:t>Chapter 18 Section 2</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2"/>
          <p:cNvSpPr>
            <a:spLocks noGrp="1"/>
          </p:cNvSpPr>
          <p:nvPr>
            <p:ph idx="1"/>
          </p:nvPr>
        </p:nvSpPr>
        <p:spPr/>
        <p:txBody>
          <a:bodyPr/>
          <a:lstStyle/>
          <a:p>
            <a:r>
              <a:rPr lang="en-US" smtClean="0"/>
              <a:t>MacArthur was not content to return to the military status quo ante. </a:t>
            </a:r>
          </a:p>
          <a:p>
            <a:r>
              <a:rPr lang="en-US" smtClean="0"/>
              <a:t>With the North Koreans in retreat, he continued to press northward. </a:t>
            </a:r>
          </a:p>
          <a:p>
            <a:r>
              <a:rPr lang="en-US" smtClean="0"/>
              <a:t>There seemed to be no military reason to stop short of the Yalu River, beyond which lay China. </a:t>
            </a:r>
          </a:p>
          <a:p>
            <a:r>
              <a:rPr lang="en-US" smtClean="0"/>
              <a:t>Warnings began to be heard, however, which MacArthur ignored. </a:t>
            </a:r>
          </a:p>
        </p:txBody>
      </p:sp>
      <p:sp>
        <p:nvSpPr>
          <p:cNvPr id="2" name="Title 1"/>
          <p:cNvSpPr>
            <a:spLocks noGrp="1"/>
          </p:cNvSpPr>
          <p:nvPr>
            <p:ph type="title"/>
          </p:nvPr>
        </p:nvSpPr>
        <p:spPr/>
        <p:txBody>
          <a:bodyPr/>
          <a:lstStyle/>
          <a:p>
            <a:pPr fontAlgn="auto">
              <a:spcAft>
                <a:spcPts val="0"/>
              </a:spcAft>
              <a:defRPr/>
            </a:pPr>
            <a:r>
              <a:rPr smtClean="0"/>
              <a:t>Chapter 18 Section 2</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274320" indent="-274320" fontAlgn="auto">
              <a:spcAft>
                <a:spcPts val="0"/>
              </a:spcAft>
              <a:buFont typeface="Wingdings 2"/>
              <a:buChar char=""/>
              <a:defRPr/>
            </a:pPr>
            <a:r>
              <a:rPr lang="en-US" dirty="0" smtClean="0"/>
              <a:t>On October 19, 1950, UN forces found themselves confronted with masses of Chinese "volunteers" all along the front lines. </a:t>
            </a:r>
          </a:p>
          <a:p>
            <a:pPr marL="274320" indent="-274320" fontAlgn="auto">
              <a:spcAft>
                <a:spcPts val="0"/>
              </a:spcAft>
              <a:buFont typeface="Wingdings 2"/>
              <a:buChar char=""/>
              <a:defRPr/>
            </a:pPr>
            <a:r>
              <a:rPr lang="en-US" dirty="0" smtClean="0"/>
              <a:t>Willing to suffer heavy casualties, the Chinese began to push their adversaries back. Once again, American troops and their allies retreated, under conditions made worse by bitter winter weather.</a:t>
            </a:r>
          </a:p>
          <a:p>
            <a:pPr marL="274320" indent="-274320" fontAlgn="auto">
              <a:spcAft>
                <a:spcPts val="0"/>
              </a:spcAft>
              <a:buFont typeface="Wingdings 2"/>
              <a:buChar char=""/>
              <a:defRPr/>
            </a:pPr>
            <a:r>
              <a:rPr lang="en-US" dirty="0" smtClean="0"/>
              <a:t>On January 4, 1951, communist forces recaptured Seoul. Operation Ripper pushed them back from Seoul, and a stalemate then developed with little movement of the front in either direction. </a:t>
            </a:r>
            <a:endParaRPr lang="en-US" dirty="0"/>
          </a:p>
        </p:txBody>
      </p:sp>
      <p:sp>
        <p:nvSpPr>
          <p:cNvPr id="2" name="Title 1"/>
          <p:cNvSpPr>
            <a:spLocks noGrp="1"/>
          </p:cNvSpPr>
          <p:nvPr>
            <p:ph type="title"/>
          </p:nvPr>
        </p:nvSpPr>
        <p:spPr/>
        <p:txBody>
          <a:bodyPr/>
          <a:lstStyle/>
          <a:p>
            <a:pPr fontAlgn="auto">
              <a:spcAft>
                <a:spcPts val="0"/>
              </a:spcAft>
              <a:defRPr/>
            </a:pPr>
            <a:r>
              <a:rPr smtClean="0"/>
              <a:t>Chapter 18 Section 2</a:t>
            </a:r>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Paper</Template>
  <TotalTime>39</TotalTime>
  <Words>1581</Words>
  <Application>Microsoft Office PowerPoint</Application>
  <PresentationFormat>On-screen Show (4:3)</PresentationFormat>
  <Paragraphs>143</Paragraphs>
  <Slides>14</Slides>
  <Notes>0</Notes>
  <HiddenSlides>0</HiddenSlides>
  <MMClips>0</MMClips>
  <ScaleCrop>false</ScaleCrop>
  <HeadingPairs>
    <vt:vector size="6" baseType="variant">
      <vt:variant>
        <vt:lpstr>Fonts Used</vt:lpstr>
      </vt:variant>
      <vt:variant>
        <vt:i4>4</vt:i4>
      </vt:variant>
      <vt:variant>
        <vt:lpstr>Design Template</vt:lpstr>
      </vt:variant>
      <vt:variant>
        <vt:i4>7</vt:i4>
      </vt:variant>
      <vt:variant>
        <vt:lpstr>Slide Titles</vt:lpstr>
      </vt:variant>
      <vt:variant>
        <vt:i4>14</vt:i4>
      </vt:variant>
    </vt:vector>
  </HeadingPairs>
  <TitlesOfParts>
    <vt:vector size="25" baseType="lpstr">
      <vt:lpstr>Constantia</vt:lpstr>
      <vt:lpstr>Arial</vt:lpstr>
      <vt:lpstr>Wingdings 2</vt:lpstr>
      <vt:lpstr>Calibri</vt:lpstr>
      <vt:lpstr>Paper</vt:lpstr>
      <vt:lpstr>Paper</vt:lpstr>
      <vt:lpstr>Paper</vt:lpstr>
      <vt:lpstr>Paper</vt:lpstr>
      <vt:lpstr>Paper</vt:lpstr>
      <vt:lpstr>Paper</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Chapter 18 Section 2 Quiz</vt:lpstr>
      <vt:lpstr>Chapter 18 Section 2 Con’t.</vt:lpstr>
    </vt:vector>
  </TitlesOfParts>
  <Company>Guthrie Public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18 Section 2</dc:title>
  <dc:creator>Casey Porter</dc:creator>
  <cp:lastModifiedBy>casey.porter</cp:lastModifiedBy>
  <cp:revision>5</cp:revision>
  <dcterms:created xsi:type="dcterms:W3CDTF">2012-01-30T17:35:49Z</dcterms:created>
  <dcterms:modified xsi:type="dcterms:W3CDTF">2012-02-15T15:40:52Z</dcterms:modified>
</cp:coreProperties>
</file>