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14" y="-27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7"/>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12"/>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13"/>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fld id="{8DAD91F0-FA2B-4E5A-9359-FB7AE164AD53}" type="datetimeFigureOut">
              <a:rPr lang="en-US"/>
              <a:pPr>
                <a:defRPr/>
              </a:pPr>
              <a:t>2/15/2012</a:t>
            </a:fld>
            <a:endParaRPr lang="en-US"/>
          </a:p>
        </p:txBody>
      </p:sp>
      <p:sp>
        <p:nvSpPr>
          <p:cNvPr id="8" name="Slide Number Placeholder 15"/>
          <p:cNvSpPr>
            <a:spLocks noGrp="1"/>
          </p:cNvSpPr>
          <p:nvPr>
            <p:ph type="sldNum" sz="quarter" idx="11"/>
          </p:nvPr>
        </p:nvSpPr>
        <p:spPr/>
        <p:txBody>
          <a:bodyPr/>
          <a:lstStyle>
            <a:lvl1pPr>
              <a:defRPr/>
            </a:lvl1pPr>
          </a:lstStyle>
          <a:p>
            <a:pPr>
              <a:defRPr/>
            </a:pPr>
            <a:fld id="{A85DD667-CFCC-4891-8980-977CFC8CC015}" type="slidenum">
              <a:rPr lang="en-US"/>
              <a:pPr>
                <a:defRPr/>
              </a:pPr>
              <a:t>‹#›</a:t>
            </a:fld>
            <a:endParaRPr lang="en-US"/>
          </a:p>
        </p:txBody>
      </p:sp>
      <p:sp>
        <p:nvSpPr>
          <p:cNvPr id="10"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96DFEFFE-F8B7-4439-B764-33842ED94812}" type="datetimeFigureOut">
              <a:rPr lang="en-US"/>
              <a:pPr>
                <a:defRPr/>
              </a:pPr>
              <a:t>2/15/2012</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5E630482-1F5A-4191-8F85-8C4254C2210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5D88A946-4B50-4E6F-8AFE-6A1601E6CAF7}" type="datetimeFigureOut">
              <a:rPr lang="en-US"/>
              <a:pPr>
                <a:defRPr/>
              </a:pPr>
              <a:t>2/15/2012</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A535F490-EC24-4211-8302-428C24670C2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B7EFDC6E-76E3-4944-B72E-49789C4834A8}" type="datetimeFigureOut">
              <a:rPr lang="en-US"/>
              <a:pPr/>
              <a:t>2/15/2012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E9DAD9-1831-48E0-9353-ACBDEBFAC6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3E9BA08-F201-4450-AEAF-E1ABC61E20B8}" type="datetimeFigureOut">
              <a:rPr lang="en-US"/>
              <a:pPr/>
              <a:t>2/15/2012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CB1624-98DC-4D90-923F-107BA9918D4A}"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7F2A705B-4DF8-428A-B234-A55A10F70442}" type="datetimeFigureOut">
              <a:rPr lang="en-US"/>
              <a:pPr/>
              <a:t>2/15/2012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27464BF-689E-4548-9D8A-CC8D617A0749}"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4970F497-664D-4BDA-B122-6685967E1E51}" type="datetimeFigureOut">
              <a:rPr lang="en-US"/>
              <a:pPr/>
              <a:t>2/15/2012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6BE54A5-2164-46FB-8B62-C43D389A1D14}"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EAA2613-CD69-49C1-8E4B-D42A57F58902}" type="datetimeFigureOut">
              <a:rPr lang="en-US"/>
              <a:pPr/>
              <a:t>2/15/2012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45FA927-C8AE-4872-B735-D1BDDE06D3B6}"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D37B84A8-848A-42E4-9040-D4A4F026C1AF}" type="datetimeFigureOut">
              <a:rPr lang="en-US"/>
              <a:pPr/>
              <a:t>2/15/2012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B6A093E-F260-491C-8FBB-DBE8C9C56442}"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1BDBE8E-F5F2-4A47-A6C8-E9F7877F44A4}" type="datetimeFigureOut">
              <a:rPr lang="en-US"/>
              <a:pPr/>
              <a:t>2/15/2012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FC741B1-D348-4C0D-A7B3-C39F8504D9EA}"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14A3470-3F40-4CA7-A66A-C1DF5AD0C902}" type="datetimeFigureOut">
              <a:rPr lang="en-US"/>
              <a:pPr/>
              <a:t>2/15/2012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11DFE18-E902-44E8-8F85-821650CA834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fld id="{FB392BC1-1FBD-438D-9B15-F24C064CD2D4}" type="datetimeFigureOut">
              <a:rPr lang="en-US"/>
              <a:pPr>
                <a:defRPr/>
              </a:pPr>
              <a:t>2/15/2012</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D87C5F3C-5083-455F-8A1A-57E510621105}"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9A29373C-1C98-45A7-BA95-07709A2CD378}" type="datetimeFigureOut">
              <a:rPr lang="en-US"/>
              <a:pPr/>
              <a:t>2/15/2012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157A8C-6A97-4D4C-A132-CDFE57306AD8}"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7290C70-82DE-4CE3-909B-58F8A67DBC36}" type="datetimeFigureOut">
              <a:rPr lang="en-US"/>
              <a:pPr/>
              <a:t>2/15/2012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6384D8D-2E92-496C-AC4C-96EC8F8A4A07}"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202F05F-A563-495C-8B38-429E01A7B3BE}" type="datetimeFigureOut">
              <a:rPr lang="en-US"/>
              <a:pPr/>
              <a:t>2/15/2012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36BC08A-252B-418F-A654-B6C76D99A74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5CF0F8E-14E4-4F41-9CDA-B699389E4C19}" type="datetimeFigureOut">
              <a:rPr lang="en-US"/>
              <a:pPr>
                <a:defRPr/>
              </a:pPr>
              <a:t>2/15/2012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DA75A62-3A7F-46E0-94BE-2C07368B2F2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2EE85723-8229-40EB-BA10-41CC411F5D06}" type="datetimeFigureOut">
              <a:rPr lang="en-US"/>
              <a:pPr>
                <a:defRPr/>
              </a:pPr>
              <a:t>2/15/2012</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D41F78C8-6F8D-4625-9DBE-0B94265B66C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9"/>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16"/>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46928E6C-95AA-45CC-B691-5227CE436F0B}" type="slidenum">
              <a:rPr lang="en-US"/>
              <a:pPr>
                <a:defRPr/>
              </a:pPr>
              <a:t>‹#›</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Date Placeholder 6"/>
          <p:cNvSpPr>
            <a:spLocks noGrp="1"/>
          </p:cNvSpPr>
          <p:nvPr>
            <p:ph type="dt" sz="half" idx="12"/>
          </p:nvPr>
        </p:nvSpPr>
        <p:spPr/>
        <p:txBody>
          <a:bodyPr/>
          <a:lstStyle>
            <a:lvl1pPr>
              <a:defRPr/>
            </a:lvl1pPr>
          </a:lstStyle>
          <a:p>
            <a:pPr>
              <a:defRPr/>
            </a:pPr>
            <a:fld id="{86846564-FD43-4ECF-91D8-FDC063549DD0}" type="datetimeFigureOut">
              <a:rPr lang="en-US"/>
              <a:pPr>
                <a:defRPr/>
              </a:pPr>
              <a:t>2/15/2012</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967D0456-6A19-4BB0-A646-831DEA87FA2B}" type="datetimeFigureOut">
              <a:rPr lang="en-US"/>
              <a:pPr>
                <a:defRPr/>
              </a:pPr>
              <a:t>2/15/2012</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E267C2B1-75CF-4117-805B-2CE7B1CCAF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114B7816-CD5D-4B2E-9159-D965789CA112}" type="datetimeFigureOut">
              <a:rPr lang="en-US"/>
              <a:pPr>
                <a:defRPr/>
              </a:pPr>
              <a:t>2/15/2012</a:t>
            </a:fld>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5FC304F4-9023-40F0-81E3-6D48D7C558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7"/>
          <p:cNvSpPr>
            <a:spLocks noGrp="1"/>
          </p:cNvSpPr>
          <p:nvPr>
            <p:ph type="dt" sz="half" idx="10"/>
          </p:nvPr>
        </p:nvSpPr>
        <p:spPr/>
        <p:txBody>
          <a:bodyPr/>
          <a:lstStyle>
            <a:lvl1pPr>
              <a:defRPr/>
            </a:lvl1pPr>
          </a:lstStyle>
          <a:p>
            <a:pPr>
              <a:defRPr/>
            </a:pPr>
            <a:fld id="{B6BF57D0-3D3E-4E93-9D6B-B526DE6DA3A2}" type="datetimeFigureOut">
              <a:rPr lang="en-US"/>
              <a:pPr>
                <a:defRPr/>
              </a:pPr>
              <a:t>2/15/2012</a:t>
            </a:fld>
            <a:endParaRPr lang="en-US"/>
          </a:p>
        </p:txBody>
      </p:sp>
      <p:sp>
        <p:nvSpPr>
          <p:cNvPr id="6" name="Slide Number Placeholder 8"/>
          <p:cNvSpPr>
            <a:spLocks noGrp="1"/>
          </p:cNvSpPr>
          <p:nvPr>
            <p:ph type="sldNum" sz="quarter" idx="11"/>
          </p:nvPr>
        </p:nvSpPr>
        <p:spPr/>
        <p:txBody>
          <a:bodyPr/>
          <a:lstStyle>
            <a:lvl1pPr>
              <a:defRPr/>
            </a:lvl1pPr>
          </a:lstStyle>
          <a:p>
            <a:pPr>
              <a:defRPr/>
            </a:pPr>
            <a:fld id="{61D617FA-D20B-4287-83BD-AD0E65107747}" type="slidenum">
              <a:rPr lang="en-US"/>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7"/>
          <p:cNvSpPr>
            <a:spLocks noGrp="1"/>
          </p:cNvSpPr>
          <p:nvPr>
            <p:ph type="dt" sz="half" idx="10"/>
          </p:nvPr>
        </p:nvSpPr>
        <p:spPr/>
        <p:txBody>
          <a:bodyPr/>
          <a:lstStyle>
            <a:lvl1pPr>
              <a:defRPr/>
            </a:lvl1pPr>
          </a:lstStyle>
          <a:p>
            <a:pPr>
              <a:defRPr/>
            </a:pPr>
            <a:fld id="{9367A4D5-7301-4728-B3E5-3ACCD7DB333F}" type="datetimeFigureOut">
              <a:rPr lang="en-US"/>
              <a:pPr>
                <a:defRPr/>
              </a:pPr>
              <a:t>2/15/2012</a:t>
            </a:fld>
            <a:endParaRPr lang="en-US"/>
          </a:p>
        </p:txBody>
      </p:sp>
      <p:sp>
        <p:nvSpPr>
          <p:cNvPr id="6" name="Slide Number Placeholder 8"/>
          <p:cNvSpPr>
            <a:spLocks noGrp="1"/>
          </p:cNvSpPr>
          <p:nvPr>
            <p:ph type="sldNum" sz="quarter" idx="11"/>
          </p:nvPr>
        </p:nvSpPr>
        <p:spPr/>
        <p:txBody>
          <a:bodyPr/>
          <a:lstStyle>
            <a:lvl1pPr>
              <a:defRPr/>
            </a:lvl1pPr>
          </a:lstStyle>
          <a:p>
            <a:pPr>
              <a:defRPr/>
            </a:pPr>
            <a:fld id="{C6241139-F087-4C43-8EA8-D42B94086F6D}" type="slidenum">
              <a:rPr lang="en-US"/>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defRPr>
            </a:lvl1pPr>
          </a:lstStyle>
          <a:p>
            <a:pPr>
              <a:defRPr/>
            </a:pPr>
            <a:fld id="{CDF585CB-FD7B-42BA-BD48-46D76278B652}" type="datetimeFigureOut">
              <a:rPr lang="en-US"/>
              <a:pPr>
                <a:defRPr/>
              </a:pPr>
              <a:t>2/15/2012</a:t>
            </a:fld>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defRPr>
            </a:lvl1pPr>
          </a:lstStyle>
          <a:p>
            <a:pPr>
              <a:defRPr/>
            </a:pPr>
            <a:fld id="{513C824C-F777-4238-A43D-94FCE009AE12}" type="slidenum">
              <a:rPr lang="en-US"/>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3684" r:id="rId1"/>
    <p:sldLayoutId id="2147483672" r:id="rId2"/>
    <p:sldLayoutId id="2147483685" r:id="rId3"/>
    <p:sldLayoutId id="2147483671" r:id="rId4"/>
    <p:sldLayoutId id="2147483686" r:id="rId5"/>
    <p:sldLayoutId id="2147483670" r:id="rId6"/>
    <p:sldLayoutId id="2147483669" r:id="rId7"/>
    <p:sldLayoutId id="2147483687" r:id="rId8"/>
    <p:sldLayoutId id="2147483688" r:id="rId9"/>
    <p:sldLayoutId id="2147483668" r:id="rId10"/>
    <p:sldLayoutId id="2147483667" r:id="rId11"/>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6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3EE2D2D7-8D5A-4D6E-B1A8-80343170E9E8}" type="datetimeFigureOut">
              <a:rPr lang="en-US"/>
              <a:pPr/>
              <a:t>2/15/2012</a:t>
            </a:fld>
            <a:endParaRPr lang="en-US"/>
          </a:p>
        </p:txBody>
      </p:sp>
      <p:sp>
        <p:nvSpPr>
          <p:cNvPr id="409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09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3E8952C-017B-4B2B-A779-7958A834625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marL="274320" indent="-274320" fontAlgn="auto">
              <a:spcAft>
                <a:spcPts val="0"/>
              </a:spcAft>
              <a:buFont typeface="Wingdings 2"/>
              <a:buChar char=""/>
              <a:defRPr/>
            </a:pPr>
            <a:r>
              <a:rPr lang="en-US" dirty="0" smtClean="0"/>
              <a:t>Americans were worried </a:t>
            </a:r>
          </a:p>
          <a:p>
            <a:pPr marL="0" indent="0" fontAlgn="auto">
              <a:spcAft>
                <a:spcPts val="0"/>
              </a:spcAft>
              <a:buFont typeface="Wingdings 2"/>
              <a:buNone/>
              <a:defRPr/>
            </a:pPr>
            <a:r>
              <a:rPr lang="en-US" dirty="0"/>
              <a:t> </a:t>
            </a:r>
            <a:r>
              <a:rPr lang="en-US" dirty="0" smtClean="0"/>
              <a:t>   about the spread of </a:t>
            </a:r>
          </a:p>
          <a:p>
            <a:pPr marL="0" indent="0" fontAlgn="auto">
              <a:spcAft>
                <a:spcPts val="0"/>
              </a:spcAft>
              <a:buFont typeface="Wingdings 2"/>
              <a:buNone/>
              <a:defRPr/>
            </a:pPr>
            <a:r>
              <a:rPr lang="en-US" dirty="0"/>
              <a:t> </a:t>
            </a:r>
            <a:r>
              <a:rPr lang="en-US" dirty="0" smtClean="0"/>
              <a:t>   communism</a:t>
            </a:r>
          </a:p>
          <a:p>
            <a:pPr marL="274320" indent="-274320" fontAlgn="auto">
              <a:spcAft>
                <a:spcPts val="0"/>
              </a:spcAft>
              <a:buFont typeface="Wingdings 2"/>
              <a:buChar char=""/>
              <a:defRPr/>
            </a:pPr>
            <a:r>
              <a:rPr lang="en-US" dirty="0" smtClean="0"/>
              <a:t>Following the end of World War II, the former wartime ally of the Soviet Union became the new enemy in the developing Cold War. </a:t>
            </a:r>
          </a:p>
          <a:p>
            <a:pPr marL="274320" indent="-274320" fontAlgn="auto">
              <a:spcAft>
                <a:spcPts val="0"/>
              </a:spcAft>
              <a:buFont typeface="Wingdings 2"/>
              <a:buChar char=""/>
              <a:defRPr/>
            </a:pPr>
            <a:r>
              <a:rPr lang="en-US" dirty="0" smtClean="0"/>
              <a:t>This new era was typified by a fear of Communism and gave rise to a red scare during which the hunt for American communists destroyed the lives and reputations of many innocent people.</a:t>
            </a:r>
          </a:p>
          <a:p>
            <a:pPr marL="274320" indent="-274320" fontAlgn="auto">
              <a:spcAft>
                <a:spcPts val="0"/>
              </a:spcAft>
              <a:buFont typeface="Wingdings 2"/>
              <a:buChar char=""/>
              <a:defRPr/>
            </a:pPr>
            <a:endParaRPr lang="en-US" dirty="0"/>
          </a:p>
        </p:txBody>
      </p:sp>
      <p:sp>
        <p:nvSpPr>
          <p:cNvPr id="4" name="Title 3"/>
          <p:cNvSpPr>
            <a:spLocks noGrp="1"/>
          </p:cNvSpPr>
          <p:nvPr>
            <p:ph type="title"/>
          </p:nvPr>
        </p:nvSpPr>
        <p:spPr/>
        <p:txBody>
          <a:bodyPr/>
          <a:lstStyle/>
          <a:p>
            <a:pPr fontAlgn="auto">
              <a:spcAft>
                <a:spcPts val="0"/>
              </a:spcAft>
              <a:defRPr/>
            </a:pPr>
            <a:r>
              <a:rPr smtClean="0"/>
              <a:t>Chapter 18 Section 3</a:t>
            </a:r>
            <a:endParaRPr/>
          </a:p>
        </p:txBody>
      </p:sp>
      <p:pic>
        <p:nvPicPr>
          <p:cNvPr id="13315" name="Picture 2"/>
          <p:cNvPicPr>
            <a:picLocks noChangeAspect="1" noChangeArrowheads="1"/>
          </p:cNvPicPr>
          <p:nvPr/>
        </p:nvPicPr>
        <p:blipFill>
          <a:blip r:embed="rId2"/>
          <a:srcRect/>
          <a:stretch>
            <a:fillRect/>
          </a:stretch>
        </p:blipFill>
        <p:spPr bwMode="auto">
          <a:xfrm>
            <a:off x="5638800" y="228600"/>
            <a:ext cx="3286125" cy="22066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274320" indent="-274320" fontAlgn="auto">
              <a:spcAft>
                <a:spcPts val="0"/>
              </a:spcAft>
              <a:buFont typeface="Wingdings 2"/>
              <a:buChar char=""/>
              <a:defRPr/>
            </a:pPr>
            <a:r>
              <a:rPr lang="en-US" dirty="0" smtClean="0"/>
              <a:t>During the pretrial discovery process, Chambers produced new evidence indicating that he and Hiss had been involved in espionage, which each had denied under oath to HUAC.</a:t>
            </a:r>
          </a:p>
          <a:p>
            <a:pPr marL="274320" indent="-274320" fontAlgn="auto">
              <a:spcAft>
                <a:spcPts val="0"/>
              </a:spcAft>
              <a:buFont typeface="Wingdings 2"/>
              <a:buChar char=""/>
              <a:defRPr/>
            </a:pPr>
            <a:r>
              <a:rPr lang="en-US" dirty="0" smtClean="0"/>
              <a:t> A federal grand jury indicted Hiss on two counts of perjury; Chambers admitted to the same offense, but as a cooperating government witness he was never charged.</a:t>
            </a:r>
          </a:p>
          <a:p>
            <a:pPr marL="274320" indent="-274320" fontAlgn="auto">
              <a:spcAft>
                <a:spcPts val="0"/>
              </a:spcAft>
              <a:buFont typeface="Wingdings 2"/>
              <a:buChar char=""/>
              <a:defRPr/>
            </a:pPr>
            <a:r>
              <a:rPr lang="en-US" dirty="0" smtClean="0"/>
              <a:t> Although Hiss's indictment stemmed from the alleged espionage, he could not be tried for that crime because the statute of limitations had expired.</a:t>
            </a:r>
            <a:endParaRPr lang="en-US" dirty="0"/>
          </a:p>
        </p:txBody>
      </p:sp>
      <p:sp>
        <p:nvSpPr>
          <p:cNvPr id="2" name="Title 1"/>
          <p:cNvSpPr>
            <a:spLocks noGrp="1"/>
          </p:cNvSpPr>
          <p:nvPr>
            <p:ph type="title"/>
          </p:nvPr>
        </p:nvSpPr>
        <p:spPr/>
        <p:txBody>
          <a:bodyPr/>
          <a:lstStyle/>
          <a:p>
            <a:pPr fontAlgn="auto">
              <a:spcAft>
                <a:spcPts val="0"/>
              </a:spcAft>
              <a:defRPr/>
            </a:pPr>
            <a:r>
              <a:rPr smtClean="0"/>
              <a:t>Chapter 18 Section 3</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92500" lnSpcReduction="20000"/>
          </a:bodyPr>
          <a:lstStyle/>
          <a:p>
            <a:pPr marL="274320" indent="-274320" fontAlgn="auto">
              <a:spcAft>
                <a:spcPts val="0"/>
              </a:spcAft>
              <a:buFont typeface="Wingdings 2"/>
              <a:buChar char=""/>
              <a:defRPr/>
            </a:pPr>
            <a:r>
              <a:rPr lang="en-US" dirty="0" smtClean="0"/>
              <a:t>After a mistrial due to a hung jury, Hiss was tried a second time.</a:t>
            </a:r>
          </a:p>
          <a:p>
            <a:pPr marL="274320" indent="-274320" fontAlgn="auto">
              <a:spcAft>
                <a:spcPts val="0"/>
              </a:spcAft>
              <a:buFont typeface="Wingdings 2"/>
              <a:buChar char=""/>
              <a:defRPr/>
            </a:pPr>
            <a:r>
              <a:rPr lang="en-US" dirty="0" smtClean="0"/>
              <a:t> In January 1950, he was found guilty on both counts of perjury and received two concurrent five-year sentences, of which he eventually served 44 months.</a:t>
            </a:r>
          </a:p>
          <a:p>
            <a:pPr marL="274320" indent="-274320" fontAlgn="auto">
              <a:spcAft>
                <a:spcPts val="0"/>
              </a:spcAft>
              <a:buFont typeface="Wingdings 2"/>
              <a:buChar char=""/>
              <a:defRPr/>
            </a:pPr>
            <a:r>
              <a:rPr lang="en-US" dirty="0" smtClean="0"/>
              <a:t> Arguments about the case and the validity of the verdict took center stage in broader debates about the Cold War, McCarthyism, and the extent of Soviet espionage in the United States. </a:t>
            </a:r>
          </a:p>
          <a:p>
            <a:pPr marL="274320" indent="-274320" fontAlgn="auto">
              <a:spcAft>
                <a:spcPts val="0"/>
              </a:spcAft>
              <a:buFont typeface="Wingdings 2"/>
              <a:buChar char=""/>
              <a:defRPr/>
            </a:pPr>
            <a:r>
              <a:rPr lang="en-US" dirty="0" smtClean="0"/>
              <a:t>Although a variety of evidence has been added to the debate since his conviction, the question of Hiss's guilt or innocence remains controversial. </a:t>
            </a:r>
          </a:p>
          <a:p>
            <a:pPr marL="274320" indent="-274320" fontAlgn="auto">
              <a:spcAft>
                <a:spcPts val="0"/>
              </a:spcAft>
              <a:buFont typeface="Wingdings 2"/>
              <a:buChar char=""/>
              <a:defRPr/>
            </a:pPr>
            <a:r>
              <a:rPr lang="en-US" dirty="0" smtClean="0"/>
              <a:t>Some reliable sources have suggested that those who believe in Hiss's innocence are in the minority of scholarly opinion</a:t>
            </a:r>
            <a:endParaRPr lang="en-US" dirty="0"/>
          </a:p>
        </p:txBody>
      </p:sp>
      <p:sp>
        <p:nvSpPr>
          <p:cNvPr id="2" name="Title 1"/>
          <p:cNvSpPr>
            <a:spLocks noGrp="1"/>
          </p:cNvSpPr>
          <p:nvPr>
            <p:ph type="title"/>
          </p:nvPr>
        </p:nvSpPr>
        <p:spPr>
          <a:xfrm>
            <a:off x="457200" y="274638"/>
            <a:ext cx="8229600" cy="792162"/>
          </a:xfrm>
        </p:spPr>
        <p:txBody>
          <a:bodyPr/>
          <a:lstStyle/>
          <a:p>
            <a:pPr fontAlgn="auto">
              <a:spcAft>
                <a:spcPts val="0"/>
              </a:spcAft>
              <a:defRPr/>
            </a:pPr>
            <a:r>
              <a:rPr smtClean="0"/>
              <a:t>Chapter 18 Section 3</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38250"/>
            <a:ext cx="6248400" cy="4887913"/>
          </a:xfrm>
        </p:spPr>
        <p:txBody>
          <a:bodyPr>
            <a:normAutofit fontScale="92500" lnSpcReduction="20000"/>
          </a:bodyPr>
          <a:lstStyle/>
          <a:p>
            <a:pPr marL="274320" indent="-274320" fontAlgn="auto">
              <a:spcAft>
                <a:spcPts val="0"/>
              </a:spcAft>
              <a:buFont typeface="Wingdings 2"/>
              <a:buChar char=""/>
              <a:defRPr/>
            </a:pPr>
            <a:r>
              <a:rPr lang="en-US" dirty="0" smtClean="0"/>
              <a:t>McCarthyism-  McCarthyism is the practice of making accusations of disloyalty, subversion, or treason without proper regard for evidence. It is a term describing the intense anti-communist suspicion from the late 1940s to the late 1950s. This period is also referred to as the Second Red Scare </a:t>
            </a:r>
          </a:p>
          <a:p>
            <a:pPr marL="274320" indent="-274320" fontAlgn="auto">
              <a:spcAft>
                <a:spcPts val="0"/>
              </a:spcAft>
              <a:buFont typeface="Wingdings 2"/>
              <a:buChar char=""/>
              <a:defRPr/>
            </a:pPr>
            <a:r>
              <a:rPr lang="en-US" dirty="0" smtClean="0"/>
              <a:t>It coincided with increased fears about communist influence on American institutions and espionage by Soviet agents.</a:t>
            </a:r>
          </a:p>
          <a:p>
            <a:pPr marL="274320" indent="-274320" fontAlgn="auto">
              <a:spcAft>
                <a:spcPts val="0"/>
              </a:spcAft>
              <a:buFont typeface="Wingdings 2"/>
              <a:buChar char=""/>
              <a:defRPr/>
            </a:pPr>
            <a:r>
              <a:rPr lang="en-US" dirty="0" smtClean="0"/>
              <a:t> Originally coined to criticize the actions of U.S. Senator Joseph McCarthy, "McCarthyism" later took on a more general meaning, not necessarily referring to the conduct of Joseph McCarthy alone.</a:t>
            </a:r>
          </a:p>
          <a:p>
            <a:pPr marL="274320" indent="-274320" fontAlgn="auto">
              <a:spcAft>
                <a:spcPts val="0"/>
              </a:spcAft>
              <a:buFont typeface="Wingdings 2"/>
              <a:buChar char=""/>
              <a:defRPr/>
            </a:pPr>
            <a:endParaRPr lang="en-US" dirty="0"/>
          </a:p>
        </p:txBody>
      </p:sp>
      <p:sp>
        <p:nvSpPr>
          <p:cNvPr id="2" name="Title 1"/>
          <p:cNvSpPr>
            <a:spLocks noGrp="1"/>
          </p:cNvSpPr>
          <p:nvPr>
            <p:ph type="title"/>
          </p:nvPr>
        </p:nvSpPr>
        <p:spPr/>
        <p:txBody>
          <a:bodyPr/>
          <a:lstStyle/>
          <a:p>
            <a:pPr fontAlgn="auto">
              <a:spcAft>
                <a:spcPts val="0"/>
              </a:spcAft>
              <a:defRPr/>
            </a:pPr>
            <a:r>
              <a:rPr sz="4000" smtClean="0"/>
              <a:t>Chapter 18 Section 3</a:t>
            </a:r>
            <a:endParaRPr sz="4000"/>
          </a:p>
        </p:txBody>
      </p:sp>
      <p:pic>
        <p:nvPicPr>
          <p:cNvPr id="24579" name="Picture 3"/>
          <p:cNvPicPr>
            <a:picLocks noChangeAspect="1" noChangeArrowheads="1"/>
          </p:cNvPicPr>
          <p:nvPr/>
        </p:nvPicPr>
        <p:blipFill>
          <a:blip r:embed="rId2"/>
          <a:srcRect/>
          <a:stretch>
            <a:fillRect/>
          </a:stretch>
        </p:blipFill>
        <p:spPr bwMode="auto">
          <a:xfrm>
            <a:off x="7010400" y="3581400"/>
            <a:ext cx="1781175" cy="2571750"/>
          </a:xfrm>
          <a:prstGeom prst="rect">
            <a:avLst/>
          </a:prstGeom>
          <a:noFill/>
          <a:ln w="9525">
            <a:noFill/>
            <a:miter lim="800000"/>
            <a:headEnd/>
            <a:tailEnd/>
          </a:ln>
        </p:spPr>
      </p:pic>
      <p:pic>
        <p:nvPicPr>
          <p:cNvPr id="24580" name="Picture 4"/>
          <p:cNvPicPr>
            <a:picLocks noChangeAspect="1" noChangeArrowheads="1"/>
          </p:cNvPicPr>
          <p:nvPr/>
        </p:nvPicPr>
        <p:blipFill>
          <a:blip r:embed="rId3"/>
          <a:srcRect/>
          <a:stretch>
            <a:fillRect/>
          </a:stretch>
        </p:blipFill>
        <p:spPr bwMode="auto">
          <a:xfrm>
            <a:off x="6858000" y="1066800"/>
            <a:ext cx="2085975" cy="21907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2"/>
          <p:cNvSpPr>
            <a:spLocks noGrp="1"/>
          </p:cNvSpPr>
          <p:nvPr>
            <p:ph idx="1"/>
          </p:nvPr>
        </p:nvSpPr>
        <p:spPr>
          <a:xfrm>
            <a:off x="457200" y="1371600"/>
            <a:ext cx="8229600" cy="4906963"/>
          </a:xfrm>
        </p:spPr>
        <p:txBody>
          <a:bodyPr/>
          <a:lstStyle/>
          <a:p>
            <a:r>
              <a:rPr lang="en-US" sz="2000" smtClean="0"/>
              <a:t>During this time many thousands of Americans were accused of being Communists or communist sympathizers and became the subject of aggressive investigations and questioning before government or private-industry panels, committees and agencies.</a:t>
            </a:r>
          </a:p>
          <a:p>
            <a:r>
              <a:rPr lang="en-US" sz="2000" smtClean="0"/>
              <a:t>The primary targets of such suspicions were government employees, those in the entertainment industry, educators and union activists. </a:t>
            </a:r>
          </a:p>
          <a:p>
            <a:r>
              <a:rPr lang="en-US" sz="2000" smtClean="0"/>
              <a:t>Suspicions were often given credence despite inconclusive or questionable evidence, and the level of threat posed by a person's real or supposed leftist associations or beliefs was often greatly exaggerated. </a:t>
            </a:r>
          </a:p>
          <a:p>
            <a:r>
              <a:rPr lang="en-US" sz="2000" smtClean="0"/>
              <a:t>Many people suffered loss of employment, destruction of their careers, and even imprisonment. </a:t>
            </a:r>
          </a:p>
          <a:p>
            <a:r>
              <a:rPr lang="en-US" sz="2000" smtClean="0"/>
              <a:t>Most of these punishments came about through trial verdicts later overturned, laws that would be declared unconstitutional, dismissals for reasons later declared illegal or actionable, or extra-legal procedures that would come into general disrepute.</a:t>
            </a:r>
          </a:p>
        </p:txBody>
      </p:sp>
      <p:sp>
        <p:nvSpPr>
          <p:cNvPr id="2" name="Title 1"/>
          <p:cNvSpPr>
            <a:spLocks noGrp="1"/>
          </p:cNvSpPr>
          <p:nvPr>
            <p:ph type="title"/>
          </p:nvPr>
        </p:nvSpPr>
        <p:spPr>
          <a:xfrm>
            <a:off x="457200" y="274638"/>
            <a:ext cx="8229600" cy="944562"/>
          </a:xfrm>
        </p:spPr>
        <p:txBody>
          <a:bodyPr/>
          <a:lstStyle/>
          <a:p>
            <a:pPr fontAlgn="auto">
              <a:spcAft>
                <a:spcPts val="0"/>
              </a:spcAft>
              <a:defRPr/>
            </a:pPr>
            <a:r>
              <a:rPr smtClean="0"/>
              <a:t>Chapter 18 Section 3</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1"/>
          </p:nvPr>
        </p:nvSpPr>
        <p:spPr/>
        <p:txBody>
          <a:bodyPr/>
          <a:lstStyle/>
          <a:p>
            <a:r>
              <a:rPr lang="en-US" smtClean="0"/>
              <a:t>The most famous examples of McCarthyism include the Hollywood blacklist and the investigations and hearings conducted by Joseph McCarthy. </a:t>
            </a:r>
          </a:p>
          <a:p>
            <a:r>
              <a:rPr lang="en-US" smtClean="0"/>
              <a:t>It was a widespread social and cultural phenomenon that affected all levels of society and was the source of a great deal of debate and </a:t>
            </a:r>
          </a:p>
        </p:txBody>
      </p:sp>
      <p:sp>
        <p:nvSpPr>
          <p:cNvPr id="2" name="Title 1"/>
          <p:cNvSpPr>
            <a:spLocks noGrp="1"/>
          </p:cNvSpPr>
          <p:nvPr>
            <p:ph type="title"/>
          </p:nvPr>
        </p:nvSpPr>
        <p:spPr/>
        <p:txBody>
          <a:bodyPr/>
          <a:lstStyle/>
          <a:p>
            <a:pPr fontAlgn="auto">
              <a:spcAft>
                <a:spcPts val="0"/>
              </a:spcAft>
              <a:defRPr/>
            </a:pPr>
            <a:r>
              <a:rPr smtClean="0"/>
              <a:t>Chapter 18 Section 3</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a:xfrm>
            <a:off x="457200" y="274638"/>
            <a:ext cx="8229600" cy="258762"/>
          </a:xfrm>
        </p:spPr>
        <p:txBody>
          <a:bodyPr/>
          <a:lstStyle/>
          <a:p>
            <a:r>
              <a:rPr lang="en-US" sz="4000"/>
              <a:t>Chapter 18 Section 3 Quiz</a:t>
            </a:r>
          </a:p>
        </p:txBody>
      </p:sp>
      <p:sp>
        <p:nvSpPr>
          <p:cNvPr id="32773" name="Rectangle 5"/>
          <p:cNvSpPr>
            <a:spLocks noGrp="1" noChangeArrowheads="1"/>
          </p:cNvSpPr>
          <p:nvPr>
            <p:ph type="body" sz="half" idx="1"/>
          </p:nvPr>
        </p:nvSpPr>
        <p:spPr>
          <a:xfrm>
            <a:off x="457200" y="914400"/>
            <a:ext cx="4038600" cy="5211763"/>
          </a:xfrm>
        </p:spPr>
        <p:txBody>
          <a:bodyPr/>
          <a:lstStyle/>
          <a:p>
            <a:pPr>
              <a:lnSpc>
                <a:spcPct val="80000"/>
              </a:lnSpc>
            </a:pPr>
            <a:r>
              <a:rPr lang="en-US" sz="1200" b="1"/>
              <a:t>1.) What were Americans afraid of in Europe?</a:t>
            </a:r>
          </a:p>
          <a:p>
            <a:pPr>
              <a:lnSpc>
                <a:spcPct val="80000"/>
              </a:lnSpc>
            </a:pPr>
            <a:r>
              <a:rPr lang="en-US" sz="1200" b="1"/>
              <a:t>a.) The spread of Democracy</a:t>
            </a:r>
          </a:p>
          <a:p>
            <a:pPr>
              <a:lnSpc>
                <a:spcPct val="80000"/>
              </a:lnSpc>
            </a:pPr>
            <a:r>
              <a:rPr lang="en-US" sz="1200" b="1"/>
              <a:t>b.) The spread of Communism</a:t>
            </a:r>
          </a:p>
          <a:p>
            <a:pPr>
              <a:lnSpc>
                <a:spcPct val="80000"/>
              </a:lnSpc>
            </a:pPr>
            <a:r>
              <a:rPr lang="en-US" sz="1200" b="1"/>
              <a:t>c.) That Russia would not become a super power</a:t>
            </a:r>
          </a:p>
          <a:p>
            <a:pPr>
              <a:lnSpc>
                <a:spcPct val="80000"/>
              </a:lnSpc>
            </a:pPr>
            <a:endParaRPr lang="en-US" sz="1200" b="1"/>
          </a:p>
          <a:p>
            <a:pPr>
              <a:lnSpc>
                <a:spcPct val="80000"/>
              </a:lnSpc>
            </a:pPr>
            <a:r>
              <a:rPr lang="en-US" sz="1200" b="1"/>
              <a:t>2.) Who become the U.S. biggest enemy after WWII?</a:t>
            </a:r>
          </a:p>
          <a:p>
            <a:pPr>
              <a:lnSpc>
                <a:spcPct val="80000"/>
              </a:lnSpc>
            </a:pPr>
            <a:r>
              <a:rPr lang="en-US" sz="1200" b="1"/>
              <a:t>a.) The Soviet Union</a:t>
            </a:r>
          </a:p>
          <a:p>
            <a:pPr>
              <a:lnSpc>
                <a:spcPct val="80000"/>
              </a:lnSpc>
            </a:pPr>
            <a:r>
              <a:rPr lang="en-US" sz="1200" b="1"/>
              <a:t>b.) France</a:t>
            </a:r>
          </a:p>
          <a:p>
            <a:pPr>
              <a:lnSpc>
                <a:spcPct val="80000"/>
              </a:lnSpc>
            </a:pPr>
            <a:r>
              <a:rPr lang="en-US" sz="1200" b="1"/>
              <a:t>c.) Germany</a:t>
            </a:r>
          </a:p>
          <a:p>
            <a:pPr>
              <a:lnSpc>
                <a:spcPct val="80000"/>
              </a:lnSpc>
            </a:pPr>
            <a:endParaRPr lang="en-US" sz="1200" b="1"/>
          </a:p>
          <a:p>
            <a:pPr>
              <a:lnSpc>
                <a:spcPct val="80000"/>
              </a:lnSpc>
            </a:pPr>
            <a:r>
              <a:rPr lang="en-US" sz="1200" b="1"/>
              <a:t>3.) What term was used to describe Americans fear of the Spread of Communism?</a:t>
            </a:r>
          </a:p>
          <a:p>
            <a:pPr>
              <a:lnSpc>
                <a:spcPct val="80000"/>
              </a:lnSpc>
            </a:pPr>
            <a:r>
              <a:rPr lang="en-US" sz="1200" b="1"/>
              <a:t>a.) The Communist Scare</a:t>
            </a:r>
          </a:p>
          <a:p>
            <a:pPr>
              <a:lnSpc>
                <a:spcPct val="80000"/>
              </a:lnSpc>
            </a:pPr>
            <a:r>
              <a:rPr lang="en-US" sz="1200" b="1"/>
              <a:t>b.) The White Flag Scare</a:t>
            </a:r>
          </a:p>
          <a:p>
            <a:pPr>
              <a:lnSpc>
                <a:spcPct val="80000"/>
              </a:lnSpc>
            </a:pPr>
            <a:r>
              <a:rPr lang="en-US" sz="1200" b="1"/>
              <a:t>c.) The Red Scare</a:t>
            </a:r>
          </a:p>
          <a:p>
            <a:pPr>
              <a:lnSpc>
                <a:spcPct val="80000"/>
              </a:lnSpc>
            </a:pPr>
            <a:endParaRPr lang="en-US" sz="1200" b="1"/>
          </a:p>
          <a:p>
            <a:pPr>
              <a:lnSpc>
                <a:spcPct val="80000"/>
              </a:lnSpc>
            </a:pPr>
            <a:r>
              <a:rPr lang="en-US" sz="1200" b="1"/>
              <a:t>4.) What did the U.S. Government start doing to its employees?</a:t>
            </a:r>
          </a:p>
          <a:p>
            <a:pPr>
              <a:lnSpc>
                <a:spcPct val="80000"/>
              </a:lnSpc>
            </a:pPr>
            <a:r>
              <a:rPr lang="en-US" sz="1200" b="1"/>
              <a:t>a.) Sent them to live in Moscow as spies</a:t>
            </a:r>
          </a:p>
          <a:p>
            <a:pPr>
              <a:lnSpc>
                <a:spcPct val="80000"/>
              </a:lnSpc>
            </a:pPr>
            <a:r>
              <a:rPr lang="en-US" sz="1200" b="1"/>
              <a:t>b.) Expelled all employees for fear they may be communist</a:t>
            </a:r>
          </a:p>
          <a:p>
            <a:pPr>
              <a:lnSpc>
                <a:spcPct val="80000"/>
              </a:lnSpc>
            </a:pPr>
            <a:r>
              <a:rPr lang="en-US" sz="1200" b="1"/>
              <a:t>c.) Checked their background to make sure they were not Communist supporters</a:t>
            </a:r>
          </a:p>
          <a:p>
            <a:pPr>
              <a:lnSpc>
                <a:spcPct val="80000"/>
              </a:lnSpc>
            </a:pPr>
            <a:endParaRPr lang="en-US" sz="1200" b="1"/>
          </a:p>
          <a:p>
            <a:pPr>
              <a:lnSpc>
                <a:spcPct val="80000"/>
              </a:lnSpc>
            </a:pPr>
            <a:r>
              <a:rPr lang="en-US" sz="1200" b="1"/>
              <a:t>5.) Name one part of the media that the Government tried to control the most as far as</a:t>
            </a:r>
          </a:p>
          <a:p>
            <a:pPr>
              <a:lnSpc>
                <a:spcPct val="80000"/>
              </a:lnSpc>
            </a:pPr>
            <a:r>
              <a:rPr lang="en-US" sz="1200" b="1"/>
              <a:t>the information given out about Communism?</a:t>
            </a:r>
          </a:p>
          <a:p>
            <a:pPr>
              <a:lnSpc>
                <a:spcPct val="80000"/>
              </a:lnSpc>
            </a:pPr>
            <a:r>
              <a:rPr lang="en-US" sz="1200" b="1"/>
              <a:t>a.) Magazines</a:t>
            </a:r>
          </a:p>
          <a:p>
            <a:pPr>
              <a:lnSpc>
                <a:spcPct val="80000"/>
              </a:lnSpc>
            </a:pPr>
            <a:r>
              <a:rPr lang="en-US" sz="1200" b="1"/>
              <a:t>b.) Print Media</a:t>
            </a:r>
          </a:p>
          <a:p>
            <a:pPr>
              <a:lnSpc>
                <a:spcPct val="80000"/>
              </a:lnSpc>
            </a:pPr>
            <a:r>
              <a:rPr lang="en-US" sz="1200" b="1"/>
              <a:t>c.) Movies</a:t>
            </a:r>
          </a:p>
        </p:txBody>
      </p:sp>
      <p:sp>
        <p:nvSpPr>
          <p:cNvPr id="32774" name="Rectangle 6"/>
          <p:cNvSpPr>
            <a:spLocks noGrp="1" noChangeArrowheads="1"/>
          </p:cNvSpPr>
          <p:nvPr>
            <p:ph type="body" sz="half" idx="2"/>
          </p:nvPr>
        </p:nvSpPr>
        <p:spPr>
          <a:xfrm>
            <a:off x="4648200" y="914400"/>
            <a:ext cx="4038600" cy="5211763"/>
          </a:xfrm>
        </p:spPr>
        <p:txBody>
          <a:bodyPr/>
          <a:lstStyle/>
          <a:p>
            <a:pPr>
              <a:lnSpc>
                <a:spcPct val="80000"/>
              </a:lnSpc>
            </a:pPr>
            <a:r>
              <a:rPr lang="en-US" sz="1200" b="1"/>
              <a:t>6.) What type of movies did studios type producing?</a:t>
            </a:r>
          </a:p>
          <a:p>
            <a:pPr>
              <a:lnSpc>
                <a:spcPct val="80000"/>
              </a:lnSpc>
            </a:pPr>
            <a:r>
              <a:rPr lang="en-US" sz="1200" b="1"/>
              <a:t>a.) Pro communism</a:t>
            </a:r>
          </a:p>
          <a:p>
            <a:pPr>
              <a:lnSpc>
                <a:spcPct val="80000"/>
              </a:lnSpc>
            </a:pPr>
            <a:r>
              <a:rPr lang="en-US" sz="1200" b="1"/>
              <a:t>b.) Anti communism</a:t>
            </a:r>
          </a:p>
          <a:p>
            <a:pPr>
              <a:lnSpc>
                <a:spcPct val="80000"/>
              </a:lnSpc>
            </a:pPr>
            <a:r>
              <a:rPr lang="en-US" sz="1200" b="1"/>
              <a:t>c.) Pro War</a:t>
            </a:r>
          </a:p>
          <a:p>
            <a:pPr>
              <a:lnSpc>
                <a:spcPct val="80000"/>
              </a:lnSpc>
            </a:pPr>
            <a:endParaRPr lang="en-US" sz="1200" b="1"/>
          </a:p>
          <a:p>
            <a:pPr>
              <a:lnSpc>
                <a:spcPct val="80000"/>
              </a:lnSpc>
            </a:pPr>
            <a:r>
              <a:rPr lang="en-US" sz="1200" b="1"/>
              <a:t>7.) Name one anti communism film made during this time?</a:t>
            </a:r>
          </a:p>
          <a:p>
            <a:pPr>
              <a:lnSpc>
                <a:spcPct val="80000"/>
              </a:lnSpc>
            </a:pPr>
            <a:r>
              <a:rPr lang="en-US" sz="1200" b="1"/>
              <a:t>a.) The Red Danube</a:t>
            </a:r>
          </a:p>
          <a:p>
            <a:pPr>
              <a:lnSpc>
                <a:spcPct val="80000"/>
              </a:lnSpc>
            </a:pPr>
            <a:r>
              <a:rPr lang="en-US" sz="1200" b="1"/>
              <a:t>b.) A Normal Day in the Life of Communism</a:t>
            </a:r>
          </a:p>
          <a:p>
            <a:pPr>
              <a:lnSpc>
                <a:spcPct val="80000"/>
              </a:lnSpc>
            </a:pPr>
            <a:r>
              <a:rPr lang="en-US" sz="1200" b="1"/>
              <a:t>c.) The Hunt for Red October</a:t>
            </a:r>
          </a:p>
          <a:p>
            <a:pPr>
              <a:lnSpc>
                <a:spcPct val="80000"/>
              </a:lnSpc>
            </a:pPr>
            <a:endParaRPr lang="en-US" sz="1200" b="1"/>
          </a:p>
          <a:p>
            <a:pPr>
              <a:lnSpc>
                <a:spcPct val="80000"/>
              </a:lnSpc>
            </a:pPr>
            <a:r>
              <a:rPr lang="en-US" sz="1200" b="1"/>
              <a:t>8.) What was the only studio that did not produce anti-communism films?</a:t>
            </a:r>
          </a:p>
          <a:p>
            <a:pPr>
              <a:lnSpc>
                <a:spcPct val="80000"/>
              </a:lnSpc>
            </a:pPr>
            <a:r>
              <a:rPr lang="en-US" sz="1200" b="1"/>
              <a:t>a.) Universal Studios</a:t>
            </a:r>
          </a:p>
          <a:p>
            <a:pPr>
              <a:lnSpc>
                <a:spcPct val="80000"/>
              </a:lnSpc>
            </a:pPr>
            <a:r>
              <a:rPr lang="en-US" sz="1200" b="1"/>
              <a:t>b.) MGM Studios</a:t>
            </a:r>
          </a:p>
          <a:p>
            <a:pPr>
              <a:lnSpc>
                <a:spcPct val="80000"/>
              </a:lnSpc>
            </a:pPr>
            <a:r>
              <a:rPr lang="en-US" sz="1200" b="1"/>
              <a:t>c.) Paramount Studios</a:t>
            </a:r>
          </a:p>
          <a:p>
            <a:pPr>
              <a:lnSpc>
                <a:spcPct val="80000"/>
              </a:lnSpc>
            </a:pPr>
            <a:endParaRPr lang="en-US" sz="1200" b="1"/>
          </a:p>
          <a:p>
            <a:pPr>
              <a:lnSpc>
                <a:spcPct val="80000"/>
              </a:lnSpc>
            </a:pPr>
            <a:r>
              <a:rPr lang="en-US" sz="1200" b="1"/>
              <a:t>9.) What part of Korea was Communist?</a:t>
            </a:r>
          </a:p>
          <a:p>
            <a:pPr>
              <a:lnSpc>
                <a:spcPct val="80000"/>
              </a:lnSpc>
            </a:pPr>
            <a:r>
              <a:rPr lang="en-US" sz="1200" b="1"/>
              <a:t>a.) Central</a:t>
            </a:r>
          </a:p>
          <a:p>
            <a:pPr>
              <a:lnSpc>
                <a:spcPct val="80000"/>
              </a:lnSpc>
            </a:pPr>
            <a:r>
              <a:rPr lang="en-US" sz="1200" b="1"/>
              <a:t>b.) South</a:t>
            </a:r>
          </a:p>
          <a:p>
            <a:pPr>
              <a:lnSpc>
                <a:spcPct val="80000"/>
              </a:lnSpc>
            </a:pPr>
            <a:r>
              <a:rPr lang="en-US" sz="1200" b="1"/>
              <a:t>c.) North</a:t>
            </a:r>
          </a:p>
          <a:p>
            <a:pPr>
              <a:lnSpc>
                <a:spcPct val="80000"/>
              </a:lnSpc>
            </a:pPr>
            <a:endParaRPr lang="en-US" sz="1200" b="1"/>
          </a:p>
          <a:p>
            <a:pPr>
              <a:lnSpc>
                <a:spcPct val="80000"/>
              </a:lnSpc>
            </a:pPr>
            <a:r>
              <a:rPr lang="en-US" sz="1200" b="1"/>
              <a:t>10.) What country is located just North of Korea?</a:t>
            </a:r>
          </a:p>
          <a:p>
            <a:pPr>
              <a:lnSpc>
                <a:spcPct val="80000"/>
              </a:lnSpc>
            </a:pPr>
            <a:r>
              <a:rPr lang="en-US" sz="1200" b="1"/>
              <a:t>a.) China</a:t>
            </a:r>
          </a:p>
          <a:p>
            <a:pPr>
              <a:lnSpc>
                <a:spcPct val="80000"/>
              </a:lnSpc>
            </a:pPr>
            <a:r>
              <a:rPr lang="en-US" sz="1200" b="1"/>
              <a:t>b.) Japan</a:t>
            </a:r>
          </a:p>
          <a:p>
            <a:pPr>
              <a:lnSpc>
                <a:spcPct val="80000"/>
              </a:lnSpc>
            </a:pPr>
            <a:r>
              <a:rPr lang="en-US" sz="1200" b="1"/>
              <a:t>c.) Russia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01625" y="231775"/>
            <a:ext cx="8385175" cy="758825"/>
          </a:xfrm>
        </p:spPr>
        <p:txBody>
          <a:bodyPr/>
          <a:lstStyle/>
          <a:p>
            <a:r>
              <a:rPr lang="en-US" sz="4000"/>
              <a:t>Chapter 18 Section 3 Quiz Con’t.</a:t>
            </a:r>
          </a:p>
        </p:txBody>
      </p:sp>
      <p:sp>
        <p:nvSpPr>
          <p:cNvPr id="43012" name="Rectangle 4"/>
          <p:cNvSpPr>
            <a:spLocks noGrp="1" noChangeArrowheads="1"/>
          </p:cNvSpPr>
          <p:nvPr>
            <p:ph type="body" sz="half" idx="1"/>
          </p:nvPr>
        </p:nvSpPr>
        <p:spPr>
          <a:xfrm>
            <a:off x="381000" y="1371600"/>
            <a:ext cx="4114800" cy="5486400"/>
          </a:xfrm>
        </p:spPr>
        <p:txBody>
          <a:bodyPr/>
          <a:lstStyle/>
          <a:p>
            <a:pPr>
              <a:lnSpc>
                <a:spcPct val="80000"/>
              </a:lnSpc>
            </a:pPr>
            <a:r>
              <a:rPr lang="en-US" sz="1200" b="1"/>
              <a:t>1.) What was a federal law that required the registration of Communist organizations</a:t>
            </a:r>
          </a:p>
          <a:p>
            <a:pPr>
              <a:lnSpc>
                <a:spcPct val="80000"/>
              </a:lnSpc>
            </a:pPr>
            <a:r>
              <a:rPr lang="en-US" sz="1200" b="1"/>
              <a:t>with the U.S. Attorney General?</a:t>
            </a:r>
          </a:p>
          <a:p>
            <a:pPr>
              <a:lnSpc>
                <a:spcPct val="80000"/>
              </a:lnSpc>
            </a:pPr>
            <a:r>
              <a:rPr lang="en-US" sz="1200" b="1"/>
              <a:t>a.) The Communist Act</a:t>
            </a:r>
          </a:p>
          <a:p>
            <a:pPr>
              <a:lnSpc>
                <a:spcPct val="80000"/>
              </a:lnSpc>
            </a:pPr>
            <a:r>
              <a:rPr lang="en-US" sz="1200" b="1"/>
              <a:t>b.) The Red Flag Act</a:t>
            </a:r>
          </a:p>
          <a:p>
            <a:pPr>
              <a:lnSpc>
                <a:spcPct val="80000"/>
              </a:lnSpc>
            </a:pPr>
            <a:r>
              <a:rPr lang="en-US" sz="1200" b="1"/>
              <a:t>c.) The McCarron Act</a:t>
            </a:r>
          </a:p>
          <a:p>
            <a:pPr>
              <a:lnSpc>
                <a:spcPct val="80000"/>
              </a:lnSpc>
            </a:pPr>
            <a:endParaRPr lang="en-US" sz="1200" b="1"/>
          </a:p>
          <a:p>
            <a:pPr>
              <a:lnSpc>
                <a:spcPct val="80000"/>
              </a:lnSpc>
            </a:pPr>
            <a:r>
              <a:rPr lang="en-US" sz="1200" b="1"/>
              <a:t>2.) What was the government trying to do?</a:t>
            </a:r>
          </a:p>
          <a:p>
            <a:pPr>
              <a:lnSpc>
                <a:spcPct val="80000"/>
              </a:lnSpc>
            </a:pPr>
            <a:r>
              <a:rPr lang="en-US" sz="1200" b="1"/>
              <a:t>a.) Trying to find keep people from engaging in communist activities</a:t>
            </a:r>
          </a:p>
          <a:p>
            <a:pPr>
              <a:lnSpc>
                <a:spcPct val="80000"/>
              </a:lnSpc>
            </a:pPr>
            <a:r>
              <a:rPr lang="en-US" sz="1200" b="1"/>
              <a:t>b.) Trying to create world peace</a:t>
            </a:r>
          </a:p>
          <a:p>
            <a:pPr>
              <a:lnSpc>
                <a:spcPct val="80000"/>
              </a:lnSpc>
            </a:pPr>
            <a:r>
              <a:rPr lang="en-US" sz="1200" b="1"/>
              <a:t>c.) Trying to spread Communism</a:t>
            </a:r>
          </a:p>
          <a:p>
            <a:pPr>
              <a:lnSpc>
                <a:spcPct val="80000"/>
              </a:lnSpc>
            </a:pPr>
            <a:endParaRPr lang="en-US" sz="1200" b="1"/>
          </a:p>
          <a:p>
            <a:pPr>
              <a:lnSpc>
                <a:spcPct val="80000"/>
              </a:lnSpc>
            </a:pPr>
            <a:r>
              <a:rPr lang="en-US" sz="1200" b="1"/>
              <a:t>3.) What happened to people who were found to have participated in activities that</a:t>
            </a:r>
          </a:p>
          <a:p>
            <a:pPr>
              <a:lnSpc>
                <a:spcPct val="80000"/>
              </a:lnSpc>
            </a:pPr>
            <a:r>
              <a:rPr lang="en-US" sz="1200" b="1"/>
              <a:t>promoted communism?</a:t>
            </a:r>
          </a:p>
          <a:p>
            <a:pPr>
              <a:lnSpc>
                <a:spcPct val="80000"/>
              </a:lnSpc>
            </a:pPr>
            <a:r>
              <a:rPr lang="en-US" sz="1200" b="1"/>
              <a:t>a.) They were killed</a:t>
            </a:r>
          </a:p>
          <a:p>
            <a:pPr>
              <a:lnSpc>
                <a:spcPct val="80000"/>
              </a:lnSpc>
            </a:pPr>
            <a:r>
              <a:rPr lang="en-US" sz="1200" b="1"/>
              <a:t>b.) They were not allowed to become citizens</a:t>
            </a:r>
          </a:p>
          <a:p>
            <a:pPr>
              <a:lnSpc>
                <a:spcPct val="80000"/>
              </a:lnSpc>
            </a:pPr>
            <a:r>
              <a:rPr lang="en-US" sz="1200" b="1"/>
              <a:t>c.) They were forced to move to Eastern Europe</a:t>
            </a:r>
          </a:p>
          <a:p>
            <a:pPr>
              <a:lnSpc>
                <a:spcPct val="80000"/>
              </a:lnSpc>
            </a:pPr>
            <a:endParaRPr lang="en-US" sz="1200" b="1"/>
          </a:p>
          <a:p>
            <a:pPr>
              <a:lnSpc>
                <a:spcPct val="80000"/>
              </a:lnSpc>
            </a:pPr>
            <a:r>
              <a:rPr lang="en-US" sz="1200" b="1"/>
              <a:t>4.) What war was this called where the U.S. government was afraid that Communism</a:t>
            </a:r>
          </a:p>
          <a:p>
            <a:pPr>
              <a:lnSpc>
                <a:spcPct val="80000"/>
              </a:lnSpc>
            </a:pPr>
            <a:r>
              <a:rPr lang="en-US" sz="1200" b="1"/>
              <a:t>was going to take over the world?</a:t>
            </a:r>
          </a:p>
          <a:p>
            <a:pPr>
              <a:lnSpc>
                <a:spcPct val="80000"/>
              </a:lnSpc>
            </a:pPr>
            <a:r>
              <a:rPr lang="en-US" sz="1200" b="1"/>
              <a:t>a.) The Communist War</a:t>
            </a:r>
          </a:p>
          <a:p>
            <a:pPr>
              <a:lnSpc>
                <a:spcPct val="80000"/>
              </a:lnSpc>
            </a:pPr>
            <a:r>
              <a:rPr lang="en-US" sz="1200" b="1"/>
              <a:t>b.) The Cold War</a:t>
            </a:r>
          </a:p>
          <a:p>
            <a:pPr>
              <a:lnSpc>
                <a:spcPct val="80000"/>
              </a:lnSpc>
            </a:pPr>
            <a:r>
              <a:rPr lang="en-US" sz="1200" b="1"/>
              <a:t>c.) The Red Flag War</a:t>
            </a:r>
          </a:p>
        </p:txBody>
      </p:sp>
      <p:sp>
        <p:nvSpPr>
          <p:cNvPr id="43013" name="Rectangle 5"/>
          <p:cNvSpPr>
            <a:spLocks noGrp="1" noChangeArrowheads="1"/>
          </p:cNvSpPr>
          <p:nvPr>
            <p:ph type="body" sz="half" idx="2"/>
          </p:nvPr>
        </p:nvSpPr>
        <p:spPr>
          <a:xfrm>
            <a:off x="4572000" y="1371600"/>
            <a:ext cx="4114800" cy="5486400"/>
          </a:xfrm>
        </p:spPr>
        <p:txBody>
          <a:bodyPr/>
          <a:lstStyle/>
          <a:p>
            <a:pPr>
              <a:lnSpc>
                <a:spcPct val="80000"/>
              </a:lnSpc>
            </a:pPr>
            <a:r>
              <a:rPr lang="en-US" sz="1200" b="1"/>
              <a:t>5.) Name one person that was accused of being a Soviet spy?</a:t>
            </a:r>
          </a:p>
          <a:p>
            <a:pPr>
              <a:lnSpc>
                <a:spcPct val="80000"/>
              </a:lnSpc>
            </a:pPr>
            <a:r>
              <a:rPr lang="en-US" sz="1200" b="1"/>
              <a:t>a.) Andrew McCarthy</a:t>
            </a:r>
          </a:p>
          <a:p>
            <a:pPr>
              <a:lnSpc>
                <a:spcPct val="80000"/>
              </a:lnSpc>
            </a:pPr>
            <a:r>
              <a:rPr lang="en-US" sz="1200" b="1"/>
              <a:t>b.) Alger Hiss</a:t>
            </a:r>
          </a:p>
          <a:p>
            <a:pPr>
              <a:lnSpc>
                <a:spcPct val="80000"/>
              </a:lnSpc>
            </a:pPr>
            <a:r>
              <a:rPr lang="en-US" sz="1200" b="1"/>
              <a:t>c.) General MacArthur</a:t>
            </a:r>
          </a:p>
          <a:p>
            <a:pPr>
              <a:lnSpc>
                <a:spcPct val="80000"/>
              </a:lnSpc>
            </a:pPr>
            <a:endParaRPr lang="en-US" sz="1200" b="1"/>
          </a:p>
          <a:p>
            <a:pPr>
              <a:lnSpc>
                <a:spcPct val="80000"/>
              </a:lnSpc>
            </a:pPr>
            <a:r>
              <a:rPr lang="en-US" sz="1200" b="1"/>
              <a:t>6.) Who was the former Soviet spy making these accusations?</a:t>
            </a:r>
          </a:p>
          <a:p>
            <a:pPr>
              <a:lnSpc>
                <a:spcPct val="80000"/>
              </a:lnSpc>
            </a:pPr>
            <a:r>
              <a:rPr lang="en-US" sz="1200" b="1"/>
              <a:t>a.) Whitaker Chambers</a:t>
            </a:r>
          </a:p>
          <a:p>
            <a:pPr>
              <a:lnSpc>
                <a:spcPct val="80000"/>
              </a:lnSpc>
            </a:pPr>
            <a:r>
              <a:rPr lang="en-US" sz="1200" b="1"/>
              <a:t>b.) Alger Hiss</a:t>
            </a:r>
          </a:p>
          <a:p>
            <a:pPr>
              <a:lnSpc>
                <a:spcPct val="80000"/>
              </a:lnSpc>
            </a:pPr>
            <a:r>
              <a:rPr lang="en-US" sz="1200" b="1"/>
              <a:t>c.) Harry Truman</a:t>
            </a:r>
          </a:p>
          <a:p>
            <a:pPr>
              <a:lnSpc>
                <a:spcPct val="80000"/>
              </a:lnSpc>
            </a:pPr>
            <a:endParaRPr lang="en-US" sz="1200" b="1"/>
          </a:p>
          <a:p>
            <a:pPr>
              <a:lnSpc>
                <a:spcPct val="80000"/>
              </a:lnSpc>
            </a:pPr>
            <a:r>
              <a:rPr lang="en-US" sz="1200" b="1"/>
              <a:t>7.) How long did Hiss stay in jail?</a:t>
            </a:r>
          </a:p>
          <a:p>
            <a:pPr>
              <a:lnSpc>
                <a:spcPct val="80000"/>
              </a:lnSpc>
            </a:pPr>
            <a:r>
              <a:rPr lang="en-US" sz="1200" b="1"/>
              <a:t>a.) 48 months</a:t>
            </a:r>
          </a:p>
          <a:p>
            <a:pPr>
              <a:lnSpc>
                <a:spcPct val="80000"/>
              </a:lnSpc>
            </a:pPr>
            <a:r>
              <a:rPr lang="en-US" sz="1200" b="1"/>
              <a:t>b.) 48 years</a:t>
            </a:r>
          </a:p>
          <a:p>
            <a:pPr>
              <a:lnSpc>
                <a:spcPct val="80000"/>
              </a:lnSpc>
            </a:pPr>
            <a:r>
              <a:rPr lang="en-US" sz="1200" b="1"/>
              <a:t>c.) 4 Months</a:t>
            </a:r>
          </a:p>
          <a:p>
            <a:pPr>
              <a:lnSpc>
                <a:spcPct val="80000"/>
              </a:lnSpc>
            </a:pPr>
            <a:endParaRPr lang="en-US" sz="1200" b="1"/>
          </a:p>
          <a:p>
            <a:pPr>
              <a:lnSpc>
                <a:spcPct val="80000"/>
              </a:lnSpc>
            </a:pPr>
            <a:r>
              <a:rPr lang="en-US" sz="1200" b="1"/>
              <a:t>8.) What is a term that describes the intense anti-communist suspicion in the United</a:t>
            </a:r>
          </a:p>
          <a:p>
            <a:pPr>
              <a:lnSpc>
                <a:spcPct val="80000"/>
              </a:lnSpc>
            </a:pPr>
            <a:r>
              <a:rPr lang="en-US" sz="1200" b="1"/>
              <a:t>States from the 1940’s to the 1950’s?</a:t>
            </a:r>
          </a:p>
          <a:p>
            <a:pPr>
              <a:lnSpc>
                <a:spcPct val="80000"/>
              </a:lnSpc>
            </a:pPr>
            <a:r>
              <a:rPr lang="en-US" sz="1200" b="1"/>
              <a:t>a.) McCarthyism</a:t>
            </a:r>
          </a:p>
          <a:p>
            <a:pPr>
              <a:lnSpc>
                <a:spcPct val="80000"/>
              </a:lnSpc>
            </a:pPr>
            <a:r>
              <a:rPr lang="en-US" sz="1200" b="1"/>
              <a:t>b.) Communism</a:t>
            </a:r>
          </a:p>
          <a:p>
            <a:pPr>
              <a:lnSpc>
                <a:spcPct val="80000"/>
              </a:lnSpc>
            </a:pPr>
            <a:r>
              <a:rPr lang="en-US" sz="1200" b="1"/>
              <a:t>c.) Patriotism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274320" indent="-274320" fontAlgn="auto">
              <a:spcAft>
                <a:spcPts val="0"/>
              </a:spcAft>
              <a:buFont typeface="Wingdings 2"/>
              <a:buChar char=""/>
              <a:defRPr/>
            </a:pPr>
            <a:r>
              <a:rPr lang="en-US" dirty="0" smtClean="0"/>
              <a:t>Feeding into the atmosphere of distrust that was created by the red scare, was the executive order issued by Truman creating a Loyalty Review Board. </a:t>
            </a:r>
          </a:p>
          <a:p>
            <a:pPr marL="274320" indent="-274320" fontAlgn="auto">
              <a:spcAft>
                <a:spcPts val="0"/>
              </a:spcAft>
              <a:buFont typeface="Wingdings 2"/>
              <a:buChar char=""/>
              <a:defRPr/>
            </a:pPr>
            <a:r>
              <a:rPr lang="en-US" dirty="0" smtClean="0"/>
              <a:t>The Loyalty Review Board investigated over 3 million employees of the Federal Government, delving into their past and present affiliations and actions in order to weed out those suspected of being communists or communist sympathizers. </a:t>
            </a:r>
          </a:p>
          <a:p>
            <a:pPr marL="274320" indent="-274320" fontAlgn="auto">
              <a:spcAft>
                <a:spcPts val="0"/>
              </a:spcAft>
              <a:buFont typeface="Wingdings 2"/>
              <a:buChar char=""/>
              <a:defRPr/>
            </a:pPr>
            <a:r>
              <a:rPr lang="en-US" dirty="0" smtClean="0"/>
              <a:t>Over 200 were fired and thousands of others resigned, many in protest over the investigation and the secrecy surrounding the evidence being collected about them.</a:t>
            </a:r>
            <a:endParaRPr lang="en-US" dirty="0"/>
          </a:p>
        </p:txBody>
      </p:sp>
      <p:sp>
        <p:nvSpPr>
          <p:cNvPr id="2" name="Title 1"/>
          <p:cNvSpPr>
            <a:spLocks noGrp="1"/>
          </p:cNvSpPr>
          <p:nvPr>
            <p:ph type="title"/>
          </p:nvPr>
        </p:nvSpPr>
        <p:spPr/>
        <p:txBody>
          <a:bodyPr/>
          <a:lstStyle/>
          <a:p>
            <a:pPr fontAlgn="auto">
              <a:spcAft>
                <a:spcPts val="0"/>
              </a:spcAft>
              <a:defRPr/>
            </a:pPr>
            <a:r>
              <a:rPr smtClean="0"/>
              <a:t>Chapter 18 Section 3</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2"/>
          <p:cNvSpPr>
            <a:spLocks noGrp="1"/>
          </p:cNvSpPr>
          <p:nvPr>
            <p:ph idx="1"/>
          </p:nvPr>
        </p:nvSpPr>
        <p:spPr>
          <a:xfrm>
            <a:off x="457200" y="1295400"/>
            <a:ext cx="5715000" cy="4830763"/>
          </a:xfrm>
        </p:spPr>
        <p:txBody>
          <a:bodyPr/>
          <a:lstStyle/>
          <a:p>
            <a:r>
              <a:rPr lang="en-US" sz="2400" smtClean="0"/>
              <a:t>The House Committee on Un-American Activities (HUAC) became a standing (permanent) committee in 1945.</a:t>
            </a:r>
          </a:p>
          <a:p>
            <a:r>
              <a:rPr lang="en-US" sz="2400" smtClean="0"/>
              <a:t> Representative Edward J. Hart of New Jersey became the committee's first chairman. </a:t>
            </a:r>
          </a:p>
          <a:p>
            <a:r>
              <a:rPr lang="en-US" sz="2400" smtClean="0"/>
              <a:t>Under the mandate of Public Law 601, passed by the 79th Congress, the committee of nine representatives investigated suspected threats of subversion or propaganda that attacked "the form of government guaranteed by our Constitution."</a:t>
            </a:r>
          </a:p>
        </p:txBody>
      </p:sp>
      <p:sp>
        <p:nvSpPr>
          <p:cNvPr id="2" name="Title 1"/>
          <p:cNvSpPr>
            <a:spLocks noGrp="1"/>
          </p:cNvSpPr>
          <p:nvPr>
            <p:ph type="title"/>
          </p:nvPr>
        </p:nvSpPr>
        <p:spPr/>
        <p:txBody>
          <a:bodyPr/>
          <a:lstStyle/>
          <a:p>
            <a:pPr fontAlgn="auto">
              <a:spcAft>
                <a:spcPts val="0"/>
              </a:spcAft>
              <a:defRPr/>
            </a:pPr>
            <a:r>
              <a:rPr smtClean="0"/>
              <a:t>Chapter 18 Section 3</a:t>
            </a:r>
            <a:endParaRPr/>
          </a:p>
        </p:txBody>
      </p:sp>
      <p:pic>
        <p:nvPicPr>
          <p:cNvPr id="15363" name="Picture 2"/>
          <p:cNvPicPr>
            <a:picLocks noChangeAspect="1" noChangeArrowheads="1"/>
          </p:cNvPicPr>
          <p:nvPr/>
        </p:nvPicPr>
        <p:blipFill>
          <a:blip r:embed="rId2"/>
          <a:srcRect/>
          <a:stretch>
            <a:fillRect/>
          </a:stretch>
        </p:blipFill>
        <p:spPr bwMode="auto">
          <a:xfrm>
            <a:off x="7086600" y="762000"/>
            <a:ext cx="1847850" cy="2466975"/>
          </a:xfrm>
          <a:prstGeom prst="rect">
            <a:avLst/>
          </a:prstGeom>
          <a:noFill/>
          <a:ln w="9525">
            <a:noFill/>
            <a:miter lim="800000"/>
            <a:headEnd/>
            <a:tailEnd/>
          </a:ln>
        </p:spPr>
      </p:pic>
      <p:pic>
        <p:nvPicPr>
          <p:cNvPr id="15364" name="Picture 3"/>
          <p:cNvPicPr>
            <a:picLocks noChangeAspect="1" noChangeArrowheads="1"/>
          </p:cNvPicPr>
          <p:nvPr/>
        </p:nvPicPr>
        <p:blipFill>
          <a:blip r:embed="rId3"/>
          <a:srcRect/>
          <a:stretch>
            <a:fillRect/>
          </a:stretch>
        </p:blipFill>
        <p:spPr bwMode="auto">
          <a:xfrm>
            <a:off x="6288088" y="4125913"/>
            <a:ext cx="2657475" cy="17240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2"/>
          <p:cNvSpPr>
            <a:spLocks noGrp="1"/>
          </p:cNvSpPr>
          <p:nvPr>
            <p:ph idx="1"/>
          </p:nvPr>
        </p:nvSpPr>
        <p:spPr>
          <a:xfrm>
            <a:off x="457200" y="533400"/>
            <a:ext cx="5910263" cy="5592763"/>
          </a:xfrm>
        </p:spPr>
        <p:txBody>
          <a:bodyPr/>
          <a:lstStyle/>
          <a:p>
            <a:r>
              <a:rPr lang="en-US" sz="2400" smtClean="0"/>
              <a:t>Under the mandate of Public Law 601, the committee focused its investigations on real and suspected communists in positions of actual or supposed influence in American society. </a:t>
            </a:r>
          </a:p>
          <a:p>
            <a:r>
              <a:rPr lang="en-US" sz="2400" smtClean="0"/>
              <a:t>The first such investigation looked into allegations of communists in the Federal Theatre Project in 1938. </a:t>
            </a:r>
          </a:p>
          <a:p>
            <a:r>
              <a:rPr lang="en-US" sz="2400" smtClean="0"/>
              <a:t>A significant step for HUAC was its investigation of the charges of espionage brought against Alger Hiss in 1948. </a:t>
            </a:r>
          </a:p>
          <a:p>
            <a:r>
              <a:rPr lang="en-US" sz="2400" smtClean="0"/>
              <a:t>This investigation ultimately resulted in Hiss's trial and conviction for perjury, and convinced many of the usefulness of congressional committees for uncovering communist subversion.</a:t>
            </a:r>
          </a:p>
        </p:txBody>
      </p:sp>
      <p:sp>
        <p:nvSpPr>
          <p:cNvPr id="2" name="Title 1"/>
          <p:cNvSpPr>
            <a:spLocks noGrp="1"/>
          </p:cNvSpPr>
          <p:nvPr>
            <p:ph type="title"/>
          </p:nvPr>
        </p:nvSpPr>
        <p:spPr>
          <a:xfrm>
            <a:off x="457200" y="274638"/>
            <a:ext cx="8229600" cy="334962"/>
          </a:xfrm>
        </p:spPr>
        <p:txBody>
          <a:bodyPr>
            <a:normAutofit fontScale="90000"/>
          </a:bodyPr>
          <a:lstStyle/>
          <a:p>
            <a:pPr fontAlgn="auto">
              <a:spcAft>
                <a:spcPts val="0"/>
              </a:spcAft>
              <a:defRPr/>
            </a:pPr>
            <a:r>
              <a:rPr smtClean="0"/>
              <a:t>Chapter 18 Section 3</a:t>
            </a:r>
            <a:endParaRPr/>
          </a:p>
        </p:txBody>
      </p:sp>
      <p:pic>
        <p:nvPicPr>
          <p:cNvPr id="16387" name="Picture 2"/>
          <p:cNvPicPr>
            <a:picLocks noChangeAspect="1" noChangeArrowheads="1"/>
          </p:cNvPicPr>
          <p:nvPr/>
        </p:nvPicPr>
        <p:blipFill>
          <a:blip r:embed="rId2"/>
          <a:srcRect/>
          <a:stretch>
            <a:fillRect/>
          </a:stretch>
        </p:blipFill>
        <p:spPr bwMode="auto">
          <a:xfrm>
            <a:off x="6384925" y="4935538"/>
            <a:ext cx="2286000" cy="1781175"/>
          </a:xfrm>
          <a:prstGeom prst="rect">
            <a:avLst/>
          </a:prstGeom>
          <a:noFill/>
          <a:ln w="9525">
            <a:noFill/>
            <a:miter lim="800000"/>
            <a:headEnd/>
            <a:tailEnd/>
          </a:ln>
        </p:spPr>
      </p:pic>
      <p:pic>
        <p:nvPicPr>
          <p:cNvPr id="16388" name="Picture 3"/>
          <p:cNvPicPr>
            <a:picLocks noChangeAspect="1" noChangeArrowheads="1"/>
          </p:cNvPicPr>
          <p:nvPr/>
        </p:nvPicPr>
        <p:blipFill>
          <a:blip r:embed="rId3"/>
          <a:srcRect/>
          <a:stretch>
            <a:fillRect/>
          </a:stretch>
        </p:blipFill>
        <p:spPr bwMode="auto">
          <a:xfrm>
            <a:off x="6367463" y="381000"/>
            <a:ext cx="2200275" cy="1752600"/>
          </a:xfrm>
          <a:prstGeom prst="rect">
            <a:avLst/>
          </a:prstGeom>
          <a:noFill/>
          <a:ln w="9525">
            <a:noFill/>
            <a:miter lim="800000"/>
            <a:headEnd/>
            <a:tailEnd/>
          </a:ln>
        </p:spPr>
      </p:pic>
      <p:pic>
        <p:nvPicPr>
          <p:cNvPr id="16389" name="Picture 4"/>
          <p:cNvPicPr>
            <a:picLocks noChangeAspect="1" noChangeArrowheads="1"/>
          </p:cNvPicPr>
          <p:nvPr/>
        </p:nvPicPr>
        <p:blipFill>
          <a:blip r:embed="rId4"/>
          <a:srcRect/>
          <a:stretch>
            <a:fillRect/>
          </a:stretch>
        </p:blipFill>
        <p:spPr bwMode="auto">
          <a:xfrm>
            <a:off x="6604000" y="2260600"/>
            <a:ext cx="1847850" cy="24669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92500" lnSpcReduction="10000"/>
          </a:bodyPr>
          <a:lstStyle/>
          <a:p>
            <a:pPr marL="274320" indent="-274320" fontAlgn="auto">
              <a:spcAft>
                <a:spcPts val="0"/>
              </a:spcAft>
              <a:buFont typeface="Wingdings 2"/>
              <a:buChar char=""/>
              <a:defRPr/>
            </a:pPr>
            <a:r>
              <a:rPr lang="en-US" dirty="0" smtClean="0"/>
              <a:t>In 1947, the committee held nine days of hearings into alleged communist propaganda and influence in the Hollywood motion picture industry.</a:t>
            </a:r>
          </a:p>
          <a:p>
            <a:pPr marL="274320" indent="-274320" fontAlgn="auto">
              <a:spcAft>
                <a:spcPts val="0"/>
              </a:spcAft>
              <a:buFont typeface="Wingdings 2"/>
              <a:buChar char=""/>
              <a:defRPr/>
            </a:pPr>
            <a:r>
              <a:rPr lang="en-US" dirty="0" smtClean="0"/>
              <a:t> After conviction on contempt of Congress charges for refusal to answer some questions posed by committee members, the "Hollywood Ten" were blacklisted by the industry. </a:t>
            </a:r>
          </a:p>
          <a:p>
            <a:pPr marL="274320" indent="-274320" fontAlgn="auto">
              <a:spcAft>
                <a:spcPts val="0"/>
              </a:spcAft>
              <a:buFont typeface="Wingdings 2"/>
              <a:buChar char=""/>
              <a:defRPr/>
            </a:pPr>
            <a:r>
              <a:rPr lang="en-US" dirty="0" smtClean="0"/>
              <a:t>Eventually, more than 300 artists—including directors, radio commentators, actors and particularly screenwriters—were boycotted by the studios.</a:t>
            </a:r>
          </a:p>
          <a:p>
            <a:pPr marL="274320" indent="-274320" fontAlgn="auto">
              <a:spcAft>
                <a:spcPts val="0"/>
              </a:spcAft>
              <a:buFont typeface="Wingdings 2"/>
              <a:buChar char=""/>
              <a:defRPr/>
            </a:pPr>
            <a:r>
              <a:rPr lang="en-US" dirty="0" smtClean="0"/>
              <a:t> Some, like Charlie Chaplin, left the U.S. to find work. Others wrote under pseudonyms or the names of colleagues. Only about ten percent succeeded in rebuilding careers within the entertainment industry.</a:t>
            </a:r>
            <a:endParaRPr lang="en-US" dirty="0"/>
          </a:p>
        </p:txBody>
      </p:sp>
      <p:sp>
        <p:nvSpPr>
          <p:cNvPr id="2" name="Title 1"/>
          <p:cNvSpPr>
            <a:spLocks noGrp="1"/>
          </p:cNvSpPr>
          <p:nvPr>
            <p:ph type="title"/>
          </p:nvPr>
        </p:nvSpPr>
        <p:spPr/>
        <p:txBody>
          <a:bodyPr/>
          <a:lstStyle/>
          <a:p>
            <a:pPr fontAlgn="auto">
              <a:spcAft>
                <a:spcPts val="0"/>
              </a:spcAft>
              <a:defRPr/>
            </a:pPr>
            <a:r>
              <a:rPr smtClean="0"/>
              <a:t>Chapter 18 Section 3</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274320" indent="-274320" fontAlgn="auto">
              <a:spcAft>
                <a:spcPts val="0"/>
              </a:spcAft>
              <a:buFont typeface="Wingdings 2"/>
              <a:buChar char=""/>
              <a:defRPr/>
            </a:pPr>
            <a:r>
              <a:rPr lang="en-US" dirty="0" smtClean="0"/>
              <a:t>In 1947, studio executives told the committee that wartime films – such as Mission to Moscow, The North Star, and Song of Russia – could be considered pro-Soviet propaganda, but claimed that the films were valuable in the context of the Allied war effort, and that they were made (in the case of Mission to Moscow) at the request of White House officials. </a:t>
            </a:r>
          </a:p>
          <a:p>
            <a:pPr marL="274320" indent="-274320" fontAlgn="auto">
              <a:spcAft>
                <a:spcPts val="0"/>
              </a:spcAft>
              <a:buFont typeface="Wingdings 2"/>
              <a:buChar char=""/>
              <a:defRPr/>
            </a:pPr>
            <a:r>
              <a:rPr lang="en-US" dirty="0" smtClean="0"/>
              <a:t>In response to the House investigations, most studios produced a number of anti-communist and anti-Soviet propaganda films such as John Wayne's Big Jim McLain, Guilty of Treason (about the ordeal and trial of Cardinal </a:t>
            </a:r>
            <a:r>
              <a:rPr lang="en-US" dirty="0" err="1" smtClean="0"/>
              <a:t>József</a:t>
            </a:r>
            <a:r>
              <a:rPr lang="en-US" dirty="0" smtClean="0"/>
              <a:t> </a:t>
            </a:r>
            <a:r>
              <a:rPr lang="en-US" dirty="0" err="1" smtClean="0"/>
              <a:t>Mindszenty</a:t>
            </a:r>
            <a:r>
              <a:rPr lang="en-US" dirty="0" smtClean="0"/>
              <a:t>), The Red Menace, The Red Danube, I Married a Communist, Red Planet Mars, and I Was a Communist for the FBI, which was nominated for an Academy Award for the best documentary in 1951 and also serialized for radio.  </a:t>
            </a:r>
          </a:p>
          <a:p>
            <a:pPr marL="274320" indent="-274320" fontAlgn="auto">
              <a:spcAft>
                <a:spcPts val="0"/>
              </a:spcAft>
              <a:buFont typeface="Wingdings 2"/>
              <a:buChar char=""/>
              <a:defRPr/>
            </a:pPr>
            <a:r>
              <a:rPr lang="en-US" dirty="0" smtClean="0"/>
              <a:t>Universal-International Pictures was the only major studio that did not produce such a film.</a:t>
            </a:r>
            <a:endParaRPr lang="en-US" dirty="0"/>
          </a:p>
        </p:txBody>
      </p:sp>
      <p:sp>
        <p:nvSpPr>
          <p:cNvPr id="2" name="Title 1"/>
          <p:cNvSpPr>
            <a:spLocks noGrp="1"/>
          </p:cNvSpPr>
          <p:nvPr>
            <p:ph type="title"/>
          </p:nvPr>
        </p:nvSpPr>
        <p:spPr/>
        <p:txBody>
          <a:bodyPr/>
          <a:lstStyle/>
          <a:p>
            <a:pPr fontAlgn="auto">
              <a:spcAft>
                <a:spcPts val="0"/>
              </a:spcAft>
              <a:defRPr/>
            </a:pPr>
            <a:r>
              <a:rPr smtClean="0"/>
              <a:t>Chapter 18 Section 3</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274320" indent="-274320" fontAlgn="auto">
              <a:spcAft>
                <a:spcPts val="0"/>
              </a:spcAft>
              <a:buFont typeface="Wingdings 2"/>
              <a:buChar char=""/>
              <a:defRPr/>
            </a:pPr>
            <a:r>
              <a:rPr lang="en-US" dirty="0" smtClean="0"/>
              <a:t>The McCarran Act of 1950 is a United States federal law that required the registration of Communist organizations with the United States Attorney General and established the Subversive Activities Control Board to investigate persons suspected of engaging in subversive activities or otherwise promoting the establishment of a "totalitarian dictatorship," fascist or communist. </a:t>
            </a:r>
          </a:p>
          <a:p>
            <a:pPr marL="274320" indent="-274320" fontAlgn="auto">
              <a:spcAft>
                <a:spcPts val="0"/>
              </a:spcAft>
              <a:buFont typeface="Wingdings 2"/>
              <a:buChar char=""/>
              <a:defRPr/>
            </a:pPr>
            <a:r>
              <a:rPr lang="en-US" dirty="0" smtClean="0"/>
              <a:t>Members of these groups could not become citizens, and in some cases, were prevented from entering or leaving the country. </a:t>
            </a:r>
          </a:p>
          <a:p>
            <a:pPr marL="274320" indent="-274320" fontAlgn="auto">
              <a:spcAft>
                <a:spcPts val="0"/>
              </a:spcAft>
              <a:buFont typeface="Wingdings 2"/>
              <a:buChar char=""/>
              <a:defRPr/>
            </a:pPr>
            <a:r>
              <a:rPr lang="en-US" dirty="0" smtClean="0"/>
              <a:t>Citizen-members could be denaturalized in five years. It was a key institution in the era of the Cold War,  Much of the Act has been repealed, but some portions remain intact</a:t>
            </a:r>
            <a:endParaRPr lang="en-US" dirty="0"/>
          </a:p>
        </p:txBody>
      </p:sp>
      <p:sp>
        <p:nvSpPr>
          <p:cNvPr id="2" name="Title 1"/>
          <p:cNvSpPr>
            <a:spLocks noGrp="1"/>
          </p:cNvSpPr>
          <p:nvPr>
            <p:ph type="title"/>
          </p:nvPr>
        </p:nvSpPr>
        <p:spPr/>
        <p:txBody>
          <a:bodyPr/>
          <a:lstStyle/>
          <a:p>
            <a:pPr fontAlgn="auto">
              <a:spcAft>
                <a:spcPts val="0"/>
              </a:spcAft>
              <a:defRPr/>
            </a:pPr>
            <a:r>
              <a:rPr smtClean="0"/>
              <a:t>Chapter 18 Section 3</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p:cNvSpPr>
            <a:spLocks noGrp="1"/>
          </p:cNvSpPr>
          <p:nvPr>
            <p:ph idx="1"/>
          </p:nvPr>
        </p:nvSpPr>
        <p:spPr>
          <a:xfrm>
            <a:off x="457200" y="1295400"/>
            <a:ext cx="8229600" cy="4830763"/>
          </a:xfrm>
        </p:spPr>
        <p:txBody>
          <a:bodyPr/>
          <a:lstStyle/>
          <a:p>
            <a:r>
              <a:rPr lang="en-US" smtClean="0"/>
              <a:t>Alger Hiss (November 11, 1904 – November 15, 1996) was a U.S. State Department official involved in the establishment of the United Nations. He was accused of being a Soviet spy in 1948 and convicted of perjury in connection with this charge in 1950.</a:t>
            </a:r>
          </a:p>
        </p:txBody>
      </p:sp>
      <p:sp>
        <p:nvSpPr>
          <p:cNvPr id="2" name="Title 1"/>
          <p:cNvSpPr>
            <a:spLocks noGrp="1"/>
          </p:cNvSpPr>
          <p:nvPr>
            <p:ph type="title"/>
          </p:nvPr>
        </p:nvSpPr>
        <p:spPr/>
        <p:txBody>
          <a:bodyPr/>
          <a:lstStyle/>
          <a:p>
            <a:pPr fontAlgn="auto">
              <a:spcAft>
                <a:spcPts val="0"/>
              </a:spcAft>
              <a:defRPr/>
            </a:pPr>
            <a:r>
              <a:rPr smtClean="0"/>
              <a:t>Chapter 18 Section 3</a:t>
            </a:r>
            <a:endParaRPr/>
          </a:p>
        </p:txBody>
      </p:sp>
      <p:pic>
        <p:nvPicPr>
          <p:cNvPr id="20483" name="Picture 2"/>
          <p:cNvPicPr>
            <a:picLocks noChangeAspect="1" noChangeArrowheads="1"/>
          </p:cNvPicPr>
          <p:nvPr/>
        </p:nvPicPr>
        <p:blipFill>
          <a:blip r:embed="rId2"/>
          <a:srcRect/>
          <a:stretch>
            <a:fillRect/>
          </a:stretch>
        </p:blipFill>
        <p:spPr bwMode="auto">
          <a:xfrm>
            <a:off x="609600" y="4419600"/>
            <a:ext cx="2133600" cy="2133600"/>
          </a:xfrm>
          <a:prstGeom prst="rect">
            <a:avLst/>
          </a:prstGeom>
          <a:noFill/>
          <a:ln w="9525">
            <a:noFill/>
            <a:miter lim="800000"/>
            <a:headEnd/>
            <a:tailEnd/>
          </a:ln>
        </p:spPr>
      </p:pic>
      <p:pic>
        <p:nvPicPr>
          <p:cNvPr id="20484" name="Picture 3"/>
          <p:cNvPicPr>
            <a:picLocks noChangeAspect="1" noChangeArrowheads="1"/>
          </p:cNvPicPr>
          <p:nvPr/>
        </p:nvPicPr>
        <p:blipFill>
          <a:blip r:embed="rId3"/>
          <a:srcRect/>
          <a:stretch>
            <a:fillRect/>
          </a:stretch>
        </p:blipFill>
        <p:spPr bwMode="auto">
          <a:xfrm>
            <a:off x="5257800" y="3924300"/>
            <a:ext cx="1695450" cy="26289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6096000" cy="5135563"/>
          </a:xfrm>
        </p:spPr>
        <p:txBody>
          <a:bodyPr>
            <a:noAutofit/>
          </a:bodyPr>
          <a:lstStyle/>
          <a:p>
            <a:pPr marL="274320" indent="-274320" fontAlgn="auto">
              <a:spcAft>
                <a:spcPts val="0"/>
              </a:spcAft>
              <a:buFont typeface="Wingdings 2"/>
              <a:buChar char=""/>
              <a:defRPr/>
            </a:pPr>
            <a:r>
              <a:rPr lang="en-US" sz="2400" dirty="0" smtClean="0"/>
              <a:t>On August 3, 1948, Whittaker Chambers, a former Communist Party member, testified under subpoena before the House Committee on Un-American Activities (HUAC) that Hiss had secretly been a Communist while in federal service, despite the fact that Chambers had previously testified under oath that Hiss had never been a Communist. </a:t>
            </a:r>
          </a:p>
          <a:p>
            <a:pPr marL="274320" indent="-274320" fontAlgn="auto">
              <a:spcAft>
                <a:spcPts val="0"/>
              </a:spcAft>
              <a:buFont typeface="Wingdings 2"/>
              <a:buChar char=""/>
              <a:defRPr/>
            </a:pPr>
            <a:r>
              <a:rPr lang="en-US" sz="2400" dirty="0" smtClean="0"/>
              <a:t>Called before HUAC, Hiss categorically denied the charge. When Chambers repeated his claim in a radio interview, </a:t>
            </a:r>
          </a:p>
          <a:p>
            <a:pPr marL="0" indent="0" fontAlgn="auto">
              <a:spcAft>
                <a:spcPts val="0"/>
              </a:spcAft>
              <a:buFont typeface="Wingdings 2"/>
              <a:buNone/>
              <a:defRPr/>
            </a:pPr>
            <a:r>
              <a:rPr lang="en-US" sz="2400" dirty="0"/>
              <a:t> </a:t>
            </a:r>
            <a:r>
              <a:rPr lang="en-US" sz="2400" dirty="0" smtClean="0"/>
              <a:t>    Hiss filed a defamation lawsuit against           </a:t>
            </a:r>
          </a:p>
          <a:p>
            <a:pPr marL="0" indent="0" fontAlgn="auto">
              <a:spcAft>
                <a:spcPts val="0"/>
              </a:spcAft>
              <a:buFont typeface="Wingdings 2"/>
              <a:buNone/>
              <a:defRPr/>
            </a:pPr>
            <a:r>
              <a:rPr lang="en-US" sz="2400" dirty="0"/>
              <a:t> </a:t>
            </a:r>
            <a:r>
              <a:rPr lang="en-US" sz="2400" dirty="0" smtClean="0"/>
              <a:t>    him.</a:t>
            </a:r>
            <a:endParaRPr lang="en-US" sz="2400" dirty="0"/>
          </a:p>
        </p:txBody>
      </p:sp>
      <p:sp>
        <p:nvSpPr>
          <p:cNvPr id="2" name="Title 1"/>
          <p:cNvSpPr>
            <a:spLocks noGrp="1"/>
          </p:cNvSpPr>
          <p:nvPr>
            <p:ph type="title"/>
          </p:nvPr>
        </p:nvSpPr>
        <p:spPr>
          <a:xfrm>
            <a:off x="457200" y="152400"/>
            <a:ext cx="8229600" cy="762000"/>
          </a:xfrm>
        </p:spPr>
        <p:txBody>
          <a:bodyPr/>
          <a:lstStyle/>
          <a:p>
            <a:pPr fontAlgn="auto">
              <a:spcAft>
                <a:spcPts val="0"/>
              </a:spcAft>
              <a:defRPr/>
            </a:pPr>
            <a:r>
              <a:rPr smtClean="0"/>
              <a:t>Chapter 18 Section 3</a:t>
            </a:r>
            <a:endParaRPr/>
          </a:p>
        </p:txBody>
      </p:sp>
      <p:pic>
        <p:nvPicPr>
          <p:cNvPr id="21507" name="Picture 2"/>
          <p:cNvPicPr>
            <a:picLocks noChangeAspect="1" noChangeArrowheads="1"/>
          </p:cNvPicPr>
          <p:nvPr/>
        </p:nvPicPr>
        <p:blipFill>
          <a:blip r:embed="rId2"/>
          <a:srcRect/>
          <a:stretch>
            <a:fillRect/>
          </a:stretch>
        </p:blipFill>
        <p:spPr bwMode="auto">
          <a:xfrm>
            <a:off x="6477000" y="4572000"/>
            <a:ext cx="2352675" cy="1943100"/>
          </a:xfrm>
          <a:prstGeom prst="rect">
            <a:avLst/>
          </a:prstGeom>
          <a:noFill/>
          <a:ln w="9525">
            <a:noFill/>
            <a:miter lim="800000"/>
            <a:headEnd/>
            <a:tailEnd/>
          </a:ln>
        </p:spPr>
      </p:pic>
      <p:pic>
        <p:nvPicPr>
          <p:cNvPr id="21508" name="Picture 3"/>
          <p:cNvPicPr>
            <a:picLocks noChangeAspect="1" noChangeArrowheads="1"/>
          </p:cNvPicPr>
          <p:nvPr/>
        </p:nvPicPr>
        <p:blipFill>
          <a:blip r:embed="rId3"/>
          <a:srcRect/>
          <a:stretch>
            <a:fillRect/>
          </a:stretch>
        </p:blipFill>
        <p:spPr bwMode="auto">
          <a:xfrm>
            <a:off x="6719888" y="1447800"/>
            <a:ext cx="1866900" cy="244792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Paper</Template>
  <TotalTime>32</TotalTime>
  <Words>1677</Words>
  <Application>Microsoft Office PowerPoint</Application>
  <PresentationFormat>On-screen Show (4:3)</PresentationFormat>
  <Paragraphs>141</Paragraphs>
  <Slides>16</Slides>
  <Notes>0</Notes>
  <HiddenSlides>0</HiddenSlides>
  <MMClips>0</MMClips>
  <ScaleCrop>false</ScaleCrop>
  <HeadingPairs>
    <vt:vector size="6" baseType="variant">
      <vt:variant>
        <vt:lpstr>Fonts Used</vt:lpstr>
      </vt:variant>
      <vt:variant>
        <vt:i4>4</vt:i4>
      </vt:variant>
      <vt:variant>
        <vt:lpstr>Design Template</vt:lpstr>
      </vt:variant>
      <vt:variant>
        <vt:i4>7</vt:i4>
      </vt:variant>
      <vt:variant>
        <vt:lpstr>Slide Titles</vt:lpstr>
      </vt:variant>
      <vt:variant>
        <vt:i4>16</vt:i4>
      </vt:variant>
    </vt:vector>
  </HeadingPairs>
  <TitlesOfParts>
    <vt:vector size="27" baseType="lpstr">
      <vt:lpstr>Constantia</vt:lpstr>
      <vt:lpstr>Arial</vt:lpstr>
      <vt:lpstr>Wingdings 2</vt:lpstr>
      <vt:lpstr>Calibri</vt:lpstr>
      <vt:lpstr>Paper</vt:lpstr>
      <vt:lpstr>Paper</vt:lpstr>
      <vt:lpstr>Paper</vt:lpstr>
      <vt:lpstr>Paper</vt:lpstr>
      <vt:lpstr>Paper</vt:lpstr>
      <vt:lpstr>Paper</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Chapter 18 Section 3 Quiz</vt:lpstr>
      <vt:lpstr>Chapter 18 Section 3 Quiz Con’t.</vt:lpstr>
    </vt:vector>
  </TitlesOfParts>
  <Company>Guthrie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18 Section 3</dc:title>
  <dc:creator>Casey Porter</dc:creator>
  <cp:lastModifiedBy>casey.porter</cp:lastModifiedBy>
  <cp:revision>6</cp:revision>
  <dcterms:created xsi:type="dcterms:W3CDTF">2012-01-30T18:11:14Z</dcterms:created>
  <dcterms:modified xsi:type="dcterms:W3CDTF">2012-02-15T15:44:45Z</dcterms:modified>
</cp:coreProperties>
</file>